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0.svg" ContentType="image/svg+xml"/>
  <Override PartName="/ppt/media/image11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20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21"/>
  </p:sldIdLst>
  <p:sldSz cx="18288000" cy="10287000"/>
  <p:notesSz cx="6858000" cy="9144000"/>
  <p:embeddedFontLst>
    <p:embeddedFont>
      <p:font typeface="Bobby Jones" panose="020B0604020202020204" charset="0"/>
      <p:regular r:id="rId11"/>
    </p:embeddedFon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Poppins Bold" panose="00000800000000000000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8756"/>
    <a:srgbClr val="5D9F78"/>
    <a:srgbClr val="90BDA2"/>
    <a:srgbClr val="AECFBB"/>
    <a:srgbClr val="89AE0C"/>
    <a:srgbClr val="5F7D33"/>
    <a:srgbClr val="DDAB8A"/>
    <a:srgbClr val="B58E51"/>
    <a:srgbClr val="717C34"/>
    <a:srgbClr val="C6D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38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font" Target="fonts/font1.fntdata"/><Relationship Id="rId12" Type="http://schemas.openxmlformats.org/officeDocument/2006/relationships/font" Target="fonts/font2.fntdata"/><Relationship Id="rId13" Type="http://schemas.openxmlformats.org/officeDocument/2006/relationships/font" Target="fonts/font3.fntdata"/><Relationship Id="rId14" Type="http://schemas.openxmlformats.org/officeDocument/2006/relationships/font" Target="fonts/font4.fntdata"/><Relationship Id="rId15" Type="http://schemas.openxmlformats.org/officeDocument/2006/relationships/font" Target="fonts/font5.fntdata"/><Relationship Id="rId16" Type="http://schemas.openxmlformats.org/officeDocument/2006/relationships/font" Target="fonts/font6.fntdata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95578-96F1-4AE1-8802-A7C175616E19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94AD0-4162-4AD6-9784-C7D2A49637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47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94AD0-4162-4AD6-9784-C7D2A496377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152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94AD0-4162-4AD6-9784-C7D2A496377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64276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svg"/><Relationship Id="rId3" Type="http://schemas.openxmlformats.org/officeDocument/2006/relationships/image" Target="../media/image6.svg"/><Relationship Id="rId4" Type="http://schemas.openxmlformats.org/officeDocument/2006/relationships/image" Target="../media/image7.svg"/><Relationship Id="rId5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svg"/><Relationship Id="rId3" Type="http://schemas.openxmlformats.org/officeDocument/2006/relationships/image" Target="../media/image10.svg"/><Relationship Id="rId4" Type="http://schemas.openxmlformats.org/officeDocument/2006/relationships/image" Target="../media/image11.svg"/><Relationship Id="rId5" Type="http://schemas.openxmlformats.org/officeDocument/2006/relationships/image" Target="../media/image7.svg"/><Relationship Id="rId6" Type="http://schemas.openxmlformats.org/officeDocument/2006/relationships/image" Target="../media/image6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svg"/><Relationship Id="rId4" Type="http://schemas.openxmlformats.org/officeDocument/2006/relationships/image" Target="../media/image14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svg"/><Relationship Id="rId4" Type="http://schemas.openxmlformats.org/officeDocument/2006/relationships/image" Target="../media/image15.svg"/><Relationship Id="rId5" Type="http://schemas.openxmlformats.org/officeDocument/2006/relationships/image" Target="../media/image16.svg"/><Relationship Id="rId6" Type="http://schemas.openxmlformats.org/officeDocument/2006/relationships/image" Target="../media/image17.svg"/><Relationship Id="rId7" Type="http://schemas.openxmlformats.org/officeDocument/2006/relationships/image" Target="../media/image1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svg"/><Relationship Id="rId3" Type="http://schemas.openxmlformats.org/officeDocument/2006/relationships/image" Target="../media/image19.png"/><Relationship Id="rId4" Type="http://schemas.openxmlformats.org/officeDocument/2006/relationships/image" Target="../media/image20.sv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8" b="-1810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457665" y="2829442"/>
            <a:ext cx="19203330" cy="4628115"/>
            <a:chOff x="0" y="0"/>
            <a:chExt cx="5057667" cy="12189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57667" cy="1218928"/>
            </a:xfrm>
            <a:custGeom>
              <a:avLst/>
              <a:gdLst/>
              <a:ahLst/>
              <a:cxnLst/>
              <a:rect l="l" t="t" r="r" b="b"/>
              <a:pathLst>
                <a:path w="5057667" h="1218928">
                  <a:moveTo>
                    <a:pt x="0" y="0"/>
                  </a:moveTo>
                  <a:lnTo>
                    <a:pt x="5057667" y="0"/>
                  </a:lnTo>
                  <a:lnTo>
                    <a:pt x="5057667" y="1218928"/>
                  </a:lnTo>
                  <a:lnTo>
                    <a:pt x="0" y="1218928"/>
                  </a:lnTo>
                  <a:close/>
                </a:path>
              </a:pathLst>
            </a:custGeom>
            <a:solidFill>
              <a:srgbClr val="348756">
                <a:alpha val="54902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5057667" cy="12665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036139" y="138348"/>
            <a:ext cx="10010304" cy="1001030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8756">
                <a:alpha val="6078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324435" y="426644"/>
            <a:ext cx="9433712" cy="943371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8756">
                <a:alpha val="54902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737568" y="839794"/>
            <a:ext cx="8607446" cy="8607411"/>
            <a:chOff x="0" y="0"/>
            <a:chExt cx="6350000" cy="6349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757" r="-2575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2202036" y="279579"/>
            <a:ext cx="2888921" cy="1204972"/>
          </a:xfrm>
          <a:custGeom>
            <a:avLst/>
            <a:gdLst/>
            <a:ahLst/>
            <a:cxnLst/>
            <a:rect l="l" t="t" r="r" b="b"/>
            <a:pathLst>
              <a:path w="2888921" h="1204972">
                <a:moveTo>
                  <a:pt x="0" y="0"/>
                </a:moveTo>
                <a:lnTo>
                  <a:pt x="2888922" y="0"/>
                </a:lnTo>
                <a:lnTo>
                  <a:pt x="2888922" y="1204972"/>
                </a:lnTo>
                <a:lnTo>
                  <a:pt x="0" y="1204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80397" y="-71663"/>
            <a:ext cx="1696605" cy="1822914"/>
          </a:xfrm>
          <a:custGeom>
            <a:avLst/>
            <a:gdLst/>
            <a:ahLst/>
            <a:cxnLst/>
            <a:rect l="l" t="t" r="r" b="b"/>
            <a:pathLst>
              <a:path w="1696605" h="1822914">
                <a:moveTo>
                  <a:pt x="0" y="0"/>
                </a:moveTo>
                <a:lnTo>
                  <a:pt x="1696606" y="0"/>
                </a:lnTo>
                <a:lnTo>
                  <a:pt x="1696606" y="1822914"/>
                </a:lnTo>
                <a:lnTo>
                  <a:pt x="0" y="1822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960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0" y="3587287"/>
            <a:ext cx="8017107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92"/>
              </a:lnSpc>
            </a:pPr>
            <a:r>
              <a:rPr lang="en-US" sz="9600" dirty="0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The awakened seed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5091" y="6473935"/>
            <a:ext cx="6759327" cy="42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STEM protocol on seed priming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281484" y="1703626"/>
            <a:ext cx="2620368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PrimSeedPower</a:t>
            </a:r>
          </a:p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CA24156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80925" y="7676633"/>
            <a:ext cx="5198120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Fascination of Plants day | </a:t>
            </a:r>
            <a:r>
              <a:rPr lang="en-US" sz="15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FoPD</a:t>
            </a:r>
            <a:r>
              <a:rPr lang="en-US" sz="1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405003"/>
            <a:ext cx="16230600" cy="64082"/>
          </a:xfrm>
          <a:prstGeom prst="rect">
            <a:avLst/>
          </a:prstGeom>
          <a:solidFill>
            <a:srgbClr val="348756"/>
          </a:solid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2514600" y="2158774"/>
            <a:ext cx="3633483" cy="6425774"/>
          </a:xfrm>
          <a:custGeom>
            <a:avLst/>
            <a:gdLst/>
            <a:ahLst/>
            <a:cxnLst/>
            <a:rect l="l" t="t" r="r" b="b"/>
            <a:pathLst>
              <a:path w="3633483" h="6425774">
                <a:moveTo>
                  <a:pt x="0" y="0"/>
                </a:moveTo>
                <a:lnTo>
                  <a:pt x="3633484" y="0"/>
                </a:lnTo>
                <a:lnTo>
                  <a:pt x="3633484" y="6425774"/>
                </a:lnTo>
                <a:lnTo>
                  <a:pt x="0" y="6425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761753" y="4478558"/>
            <a:ext cx="2768286" cy="2420992"/>
          </a:xfrm>
          <a:custGeom>
            <a:avLst/>
            <a:gdLst/>
            <a:ahLst/>
            <a:cxnLst/>
            <a:rect l="l" t="t" r="r" b="b"/>
            <a:pathLst>
              <a:path w="2768286" h="2420992">
                <a:moveTo>
                  <a:pt x="0" y="0"/>
                </a:moveTo>
                <a:lnTo>
                  <a:pt x="2768286" y="0"/>
                </a:lnTo>
                <a:lnTo>
                  <a:pt x="2768286" y="2420992"/>
                </a:lnTo>
                <a:lnTo>
                  <a:pt x="0" y="2420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28700" y="439633"/>
            <a:ext cx="14034598" cy="918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6"/>
              </a:lnSpc>
            </a:pPr>
            <a:r>
              <a:rPr lang="en-US" sz="6052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Are plants important?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0935" y="2847310"/>
            <a:ext cx="2952371" cy="426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Raw material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8379" y="3888822"/>
            <a:ext cx="1498253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Food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647" y="4930336"/>
            <a:ext cx="1498253" cy="426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Oxygen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4564" y="5971736"/>
            <a:ext cx="1782068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Ornament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318409" y="120341"/>
            <a:ext cx="3278664" cy="2849457"/>
          </a:xfrm>
          <a:custGeom>
            <a:avLst/>
            <a:gdLst/>
            <a:ahLst/>
            <a:cxnLst/>
            <a:rect l="l" t="t" r="r" b="b"/>
            <a:pathLst>
              <a:path w="3278664" h="2849457">
                <a:moveTo>
                  <a:pt x="0" y="0"/>
                </a:moveTo>
                <a:lnTo>
                  <a:pt x="3278664" y="0"/>
                </a:lnTo>
                <a:lnTo>
                  <a:pt x="3278664" y="2849457"/>
                </a:lnTo>
                <a:lnTo>
                  <a:pt x="0" y="2849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265842-898B-DD46-B843-EAC285028E2D}"/>
              </a:ext>
            </a:extLst>
          </p:cNvPr>
          <p:cNvGrpSpPr/>
          <p:nvPr/>
        </p:nvGrpSpPr>
        <p:grpSpPr>
          <a:xfrm>
            <a:off x="6713783" y="2549618"/>
            <a:ext cx="7482270" cy="6278872"/>
            <a:chOff x="6713783" y="2549618"/>
            <a:chExt cx="7482270" cy="6278872"/>
          </a:xfrm>
        </p:grpSpPr>
        <p:sp>
          <p:nvSpPr>
            <p:cNvPr id="4" name="Freeform 4"/>
            <p:cNvSpPr/>
            <p:nvPr/>
          </p:nvSpPr>
          <p:spPr>
            <a:xfrm>
              <a:off x="6713783" y="2549618"/>
              <a:ext cx="7482270" cy="6278872"/>
            </a:xfrm>
            <a:custGeom>
              <a:avLst/>
              <a:gdLst/>
              <a:ahLst/>
              <a:cxnLst/>
              <a:rect l="l" t="t" r="r" b="b"/>
              <a:pathLst>
                <a:path w="7482270" h="6278872">
                  <a:moveTo>
                    <a:pt x="0" y="0"/>
                  </a:moveTo>
                  <a:lnTo>
                    <a:pt x="7482270" y="0"/>
                  </a:lnTo>
                  <a:lnTo>
                    <a:pt x="7482270" y="6278871"/>
                  </a:lnTo>
                  <a:lnTo>
                    <a:pt x="0" y="6278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2D4576-B474-4E26-F001-4E2425258F32}"/>
                </a:ext>
              </a:extLst>
            </p:cNvPr>
            <p:cNvSpPr txBox="1"/>
            <p:nvPr/>
          </p:nvSpPr>
          <p:spPr>
            <a:xfrm>
              <a:off x="9205178" y="4387402"/>
              <a:ext cx="2209800" cy="18158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sz="28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sz="28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sz="28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GB" sz="2800" b="1" dirty="0">
                  <a:latin typeface="Poppins" panose="00000500000000000000" pitchFamily="2" charset="0"/>
                  <a:cs typeface="Poppins" panose="00000500000000000000" pitchFamily="2" charset="0"/>
                </a:rPr>
                <a:t>Food chain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-457665" y="715033"/>
            <a:ext cx="19203330" cy="1413844"/>
            <a:chOff x="0" y="0"/>
            <a:chExt cx="5057667" cy="3723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57667" cy="372371"/>
            </a:xfrm>
            <a:custGeom>
              <a:avLst/>
              <a:gdLst/>
              <a:ahLst/>
              <a:cxnLst/>
              <a:rect l="l" t="t" r="r" b="b"/>
              <a:pathLst>
                <a:path w="5057667" h="372371">
                  <a:moveTo>
                    <a:pt x="0" y="0"/>
                  </a:moveTo>
                  <a:lnTo>
                    <a:pt x="5057667" y="0"/>
                  </a:lnTo>
                  <a:lnTo>
                    <a:pt x="5057667" y="372371"/>
                  </a:lnTo>
                  <a:lnTo>
                    <a:pt x="0" y="372371"/>
                  </a:ln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5057667" cy="419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-392715" y="973505"/>
            <a:ext cx="15735028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4"/>
              </a:lnSpc>
            </a:pPr>
            <a:r>
              <a:rPr lang="en-US" sz="7617" dirty="0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From the seed to a new plant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DF718A-2A25-53CF-1F6C-5F2EB2DAC4FA}"/>
              </a:ext>
            </a:extLst>
          </p:cNvPr>
          <p:cNvGrpSpPr/>
          <p:nvPr/>
        </p:nvGrpSpPr>
        <p:grpSpPr>
          <a:xfrm>
            <a:off x="690927" y="2895003"/>
            <a:ext cx="4975135" cy="5311391"/>
            <a:chOff x="690927" y="2895003"/>
            <a:chExt cx="4975136" cy="5311391"/>
          </a:xfrm>
        </p:grpSpPr>
        <p:grpSp>
          <p:nvGrpSpPr>
            <p:cNvPr id="2" name="Group 2"/>
            <p:cNvGrpSpPr/>
            <p:nvPr/>
          </p:nvGrpSpPr>
          <p:grpSpPr>
            <a:xfrm>
              <a:off x="690927" y="3695700"/>
              <a:ext cx="4975136" cy="4510694"/>
              <a:chOff x="0" y="0"/>
              <a:chExt cx="1404030" cy="1272960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1404030" cy="1272960"/>
              </a:xfrm>
              <a:custGeom>
                <a:avLst/>
                <a:gdLst/>
                <a:ahLst/>
                <a:cxnLst/>
                <a:rect l="l" t="t" r="r" b="b"/>
                <a:pathLst>
                  <a:path w="1404030" h="1272960">
                    <a:moveTo>
                      <a:pt x="46684" y="0"/>
                    </a:moveTo>
                    <a:lnTo>
                      <a:pt x="1357346" y="0"/>
                    </a:lnTo>
                    <a:cubicBezTo>
                      <a:pt x="1383129" y="0"/>
                      <a:pt x="1404030" y="20901"/>
                      <a:pt x="1404030" y="46684"/>
                    </a:cubicBezTo>
                    <a:lnTo>
                      <a:pt x="1404030" y="1226277"/>
                    </a:lnTo>
                    <a:cubicBezTo>
                      <a:pt x="1404030" y="1252059"/>
                      <a:pt x="1383129" y="1272960"/>
                      <a:pt x="1357346" y="1272960"/>
                    </a:cubicBezTo>
                    <a:lnTo>
                      <a:pt x="46684" y="1272960"/>
                    </a:lnTo>
                    <a:cubicBezTo>
                      <a:pt x="34302" y="1272960"/>
                      <a:pt x="22428" y="1268042"/>
                      <a:pt x="13673" y="1259287"/>
                    </a:cubicBezTo>
                    <a:cubicBezTo>
                      <a:pt x="4918" y="1250532"/>
                      <a:pt x="0" y="1238658"/>
                      <a:pt x="0" y="1226277"/>
                    </a:cubicBezTo>
                    <a:lnTo>
                      <a:pt x="0" y="46684"/>
                    </a:lnTo>
                    <a:cubicBezTo>
                      <a:pt x="0" y="20901"/>
                      <a:pt x="20901" y="0"/>
                      <a:pt x="46684" y="0"/>
                    </a:cubicBezTo>
                    <a:close/>
                  </a:path>
                </a:pathLst>
              </a:custGeom>
              <a:solidFill>
                <a:srgbClr val="34875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47625"/>
                <a:ext cx="1404030" cy="13205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999609" y="4028764"/>
              <a:ext cx="4357772" cy="3260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0"/>
                </a:lnSpc>
              </a:pPr>
              <a:r>
                <a:rPr lang="en-US" sz="26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Fast water absorption driven by water potential </a:t>
              </a:r>
              <a:r>
                <a:rPr lang="en-US" sz="2600" u="none" strike="noStrik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( ΨH₂O ≈ −100 MPa)</a:t>
              </a:r>
            </a:p>
            <a:p>
              <a:pPr algn="ctr">
                <a:lnSpc>
                  <a:spcPts val="5200"/>
                </a:lnSpc>
              </a:pPr>
              <a:r>
                <a:rPr lang="en-GB" sz="26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</a:t>
              </a:r>
              <a:r>
                <a:rPr lang="en-GB" sz="2600" u="none" strike="noStrik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he seed swells and the seed coat softens</a:t>
              </a:r>
              <a:endParaRPr lang="en-US" sz="260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529788" y="3309009"/>
              <a:ext cx="3297414" cy="634809"/>
              <a:chOff x="0" y="0"/>
              <a:chExt cx="930561" cy="17914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930561" cy="179149"/>
              </a:xfrm>
              <a:custGeom>
                <a:avLst/>
                <a:gdLst/>
                <a:ahLst/>
                <a:cxnLst/>
                <a:rect l="l" t="t" r="r" b="b"/>
                <a:pathLst>
                  <a:path w="930561" h="179149">
                    <a:moveTo>
                      <a:pt x="70436" y="0"/>
                    </a:moveTo>
                    <a:lnTo>
                      <a:pt x="860125" y="0"/>
                    </a:lnTo>
                    <a:cubicBezTo>
                      <a:pt x="899026" y="0"/>
                      <a:pt x="930561" y="31535"/>
                      <a:pt x="930561" y="70436"/>
                    </a:cubicBezTo>
                    <a:lnTo>
                      <a:pt x="930561" y="108713"/>
                    </a:lnTo>
                    <a:cubicBezTo>
                      <a:pt x="930561" y="147614"/>
                      <a:pt x="899026" y="179149"/>
                      <a:pt x="860125" y="179149"/>
                    </a:cubicBezTo>
                    <a:lnTo>
                      <a:pt x="70436" y="179149"/>
                    </a:lnTo>
                    <a:cubicBezTo>
                      <a:pt x="31535" y="179149"/>
                      <a:pt x="0" y="147614"/>
                      <a:pt x="0" y="108713"/>
                    </a:cubicBezTo>
                    <a:lnTo>
                      <a:pt x="0" y="70436"/>
                    </a:lnTo>
                    <a:cubicBezTo>
                      <a:pt x="0" y="31535"/>
                      <a:pt x="31535" y="0"/>
                      <a:pt x="70436" y="0"/>
                    </a:cubicBezTo>
                    <a:close/>
                  </a:path>
                </a:pathLst>
              </a:custGeom>
              <a:solidFill>
                <a:srgbClr val="34875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930561" cy="2267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140562" y="3118509"/>
              <a:ext cx="2075867" cy="6391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600"/>
                </a:lnSpc>
              </a:pPr>
              <a:r>
                <a:rPr lang="en-US" sz="28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Imbibition</a:t>
              </a:r>
            </a:p>
          </p:txBody>
        </p:sp>
        <p:sp>
          <p:nvSpPr>
            <p:cNvPr id="14" name="Freeform 14"/>
            <p:cNvSpPr/>
            <p:nvPr/>
          </p:nvSpPr>
          <p:spPr>
            <a:xfrm rot="-1066242">
              <a:off x="1048131" y="2895003"/>
              <a:ext cx="582521" cy="942314"/>
            </a:xfrm>
            <a:custGeom>
              <a:avLst/>
              <a:gdLst/>
              <a:ahLst/>
              <a:cxnLst/>
              <a:rect l="l" t="t" r="r" b="b"/>
              <a:pathLst>
                <a:path w="582521" h="942314">
                  <a:moveTo>
                    <a:pt x="0" y="0"/>
                  </a:moveTo>
                  <a:lnTo>
                    <a:pt x="582522" y="0"/>
                  </a:lnTo>
                  <a:lnTo>
                    <a:pt x="582522" y="942313"/>
                  </a:lnTo>
                  <a:lnTo>
                    <a:pt x="0" y="942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FCFDC9B-F392-CDD4-F6AF-FC9112F08B83}"/>
              </a:ext>
            </a:extLst>
          </p:cNvPr>
          <p:cNvGrpSpPr/>
          <p:nvPr/>
        </p:nvGrpSpPr>
        <p:grpSpPr>
          <a:xfrm>
            <a:off x="6869882" y="2950065"/>
            <a:ext cx="4975135" cy="5239361"/>
            <a:chOff x="6869882" y="2950065"/>
            <a:chExt cx="4975136" cy="5239361"/>
          </a:xfrm>
        </p:grpSpPr>
        <p:grpSp>
          <p:nvGrpSpPr>
            <p:cNvPr id="15" name="Group 15"/>
            <p:cNvGrpSpPr/>
            <p:nvPr/>
          </p:nvGrpSpPr>
          <p:grpSpPr>
            <a:xfrm>
              <a:off x="6869882" y="3678732"/>
              <a:ext cx="4975136" cy="4510694"/>
              <a:chOff x="0" y="0"/>
              <a:chExt cx="1404030" cy="127296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404030" cy="1272960"/>
              </a:xfrm>
              <a:custGeom>
                <a:avLst/>
                <a:gdLst/>
                <a:ahLst/>
                <a:cxnLst/>
                <a:rect l="l" t="t" r="r" b="b"/>
                <a:pathLst>
                  <a:path w="1404030" h="1272960">
                    <a:moveTo>
                      <a:pt x="46684" y="0"/>
                    </a:moveTo>
                    <a:lnTo>
                      <a:pt x="1357346" y="0"/>
                    </a:lnTo>
                    <a:cubicBezTo>
                      <a:pt x="1383129" y="0"/>
                      <a:pt x="1404030" y="20901"/>
                      <a:pt x="1404030" y="46684"/>
                    </a:cubicBezTo>
                    <a:lnTo>
                      <a:pt x="1404030" y="1226277"/>
                    </a:lnTo>
                    <a:cubicBezTo>
                      <a:pt x="1404030" y="1252059"/>
                      <a:pt x="1383129" y="1272960"/>
                      <a:pt x="1357346" y="1272960"/>
                    </a:cubicBezTo>
                    <a:lnTo>
                      <a:pt x="46684" y="1272960"/>
                    </a:lnTo>
                    <a:cubicBezTo>
                      <a:pt x="34302" y="1272960"/>
                      <a:pt x="22428" y="1268042"/>
                      <a:pt x="13673" y="1259287"/>
                    </a:cubicBezTo>
                    <a:cubicBezTo>
                      <a:pt x="4918" y="1250532"/>
                      <a:pt x="0" y="1238658"/>
                      <a:pt x="0" y="1226277"/>
                    </a:cubicBezTo>
                    <a:lnTo>
                      <a:pt x="0" y="46684"/>
                    </a:lnTo>
                    <a:cubicBezTo>
                      <a:pt x="0" y="20901"/>
                      <a:pt x="20901" y="0"/>
                      <a:pt x="46684" y="0"/>
                    </a:cubicBezTo>
                    <a:close/>
                  </a:path>
                </a:pathLst>
              </a:custGeom>
              <a:solidFill>
                <a:srgbClr val="34875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404030" cy="132058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7178564" y="3957505"/>
              <a:ext cx="4357772" cy="3715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0"/>
                </a:lnSpc>
              </a:pPr>
              <a:r>
                <a:rPr lang="en-US" sz="26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Mitochondrial and DNA repair</a:t>
              </a:r>
            </a:p>
            <a:p>
              <a:pPr algn="ctr">
                <a:lnSpc>
                  <a:spcPts val="5200"/>
                </a:lnSpc>
              </a:pPr>
              <a:r>
                <a:rPr lang="en-US" sz="26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Protein synthesis</a:t>
              </a:r>
            </a:p>
            <a:p>
              <a:pPr algn="ctr">
                <a:lnSpc>
                  <a:spcPts val="5200"/>
                </a:lnSpc>
              </a:pPr>
              <a:r>
                <a:rPr lang="en-US" sz="26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Osmotic adjustment</a:t>
              </a:r>
            </a:p>
            <a:p>
              <a:pPr algn="ctr">
                <a:lnSpc>
                  <a:spcPct val="150000"/>
                </a:lnSpc>
              </a:pPr>
              <a:endParaRPr lang="en-US" sz="16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lnSpc>
                  <a:spcPts val="2800"/>
                </a:lnSpc>
              </a:pPr>
              <a:r>
                <a:rPr lang="en-US" sz="14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Reversible process: the seed can be dried back to its original moisture content without dying.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7708743" y="3123284"/>
              <a:ext cx="3297414" cy="803567"/>
              <a:chOff x="0" y="-47625"/>
              <a:chExt cx="930561" cy="226774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930561" cy="179149"/>
              </a:xfrm>
              <a:custGeom>
                <a:avLst/>
                <a:gdLst/>
                <a:ahLst/>
                <a:cxnLst/>
                <a:rect l="l" t="t" r="r" b="b"/>
                <a:pathLst>
                  <a:path w="930561" h="179149">
                    <a:moveTo>
                      <a:pt x="70436" y="0"/>
                    </a:moveTo>
                    <a:lnTo>
                      <a:pt x="860125" y="0"/>
                    </a:lnTo>
                    <a:cubicBezTo>
                      <a:pt x="899026" y="0"/>
                      <a:pt x="930561" y="31535"/>
                      <a:pt x="930561" y="70436"/>
                    </a:cubicBezTo>
                    <a:lnTo>
                      <a:pt x="930561" y="108713"/>
                    </a:lnTo>
                    <a:cubicBezTo>
                      <a:pt x="930561" y="147614"/>
                      <a:pt x="899026" y="179149"/>
                      <a:pt x="860125" y="179149"/>
                    </a:cubicBezTo>
                    <a:lnTo>
                      <a:pt x="70436" y="179149"/>
                    </a:lnTo>
                    <a:cubicBezTo>
                      <a:pt x="31535" y="179149"/>
                      <a:pt x="0" y="147614"/>
                      <a:pt x="0" y="108713"/>
                    </a:cubicBezTo>
                    <a:lnTo>
                      <a:pt x="0" y="70436"/>
                    </a:lnTo>
                    <a:cubicBezTo>
                      <a:pt x="0" y="31535"/>
                      <a:pt x="31535" y="0"/>
                      <a:pt x="70436" y="0"/>
                    </a:cubicBezTo>
                    <a:close/>
                  </a:path>
                </a:pathLst>
              </a:custGeom>
              <a:solidFill>
                <a:srgbClr val="34875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930561" cy="2267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" name="Freeform 22"/>
            <p:cNvSpPr/>
            <p:nvPr/>
          </p:nvSpPr>
          <p:spPr>
            <a:xfrm rot="-1054461">
              <a:off x="7088552" y="2950065"/>
              <a:ext cx="680127" cy="912366"/>
            </a:xfrm>
            <a:custGeom>
              <a:avLst/>
              <a:gdLst/>
              <a:ahLst/>
              <a:cxnLst/>
              <a:rect l="l" t="t" r="r" b="b"/>
              <a:pathLst>
                <a:path w="680127" h="912366">
                  <a:moveTo>
                    <a:pt x="0" y="0"/>
                  </a:moveTo>
                  <a:lnTo>
                    <a:pt x="680127" y="0"/>
                  </a:lnTo>
                  <a:lnTo>
                    <a:pt x="680127" y="912366"/>
                  </a:lnTo>
                  <a:lnTo>
                    <a:pt x="0" y="912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081113" y="3118509"/>
              <a:ext cx="2552672" cy="6391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600"/>
                </a:lnSpc>
              </a:pPr>
              <a:r>
                <a:rPr lang="en-US" sz="28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The lag phase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787993" y="3678732"/>
            <a:ext cx="4975135" cy="4510694"/>
            <a:chOff x="0" y="0"/>
            <a:chExt cx="1404030" cy="127296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04030" cy="1272960"/>
            </a:xfrm>
            <a:custGeom>
              <a:avLst/>
              <a:gdLst/>
              <a:ahLst/>
              <a:cxnLst/>
              <a:rect l="l" t="t" r="r" b="b"/>
              <a:pathLst>
                <a:path w="1404030" h="1272960">
                  <a:moveTo>
                    <a:pt x="46684" y="0"/>
                  </a:moveTo>
                  <a:lnTo>
                    <a:pt x="1357346" y="0"/>
                  </a:lnTo>
                  <a:cubicBezTo>
                    <a:pt x="1383129" y="0"/>
                    <a:pt x="1404030" y="20901"/>
                    <a:pt x="1404030" y="46684"/>
                  </a:cubicBezTo>
                  <a:lnTo>
                    <a:pt x="1404030" y="1226277"/>
                  </a:lnTo>
                  <a:cubicBezTo>
                    <a:pt x="1404030" y="1252059"/>
                    <a:pt x="1383129" y="1272960"/>
                    <a:pt x="1357346" y="1272960"/>
                  </a:cubicBezTo>
                  <a:lnTo>
                    <a:pt x="46684" y="1272960"/>
                  </a:lnTo>
                  <a:cubicBezTo>
                    <a:pt x="34302" y="1272960"/>
                    <a:pt x="22428" y="1268042"/>
                    <a:pt x="13673" y="1259287"/>
                  </a:cubicBezTo>
                  <a:cubicBezTo>
                    <a:pt x="4918" y="1250532"/>
                    <a:pt x="0" y="1238658"/>
                    <a:pt x="0" y="1226277"/>
                  </a:cubicBezTo>
                  <a:lnTo>
                    <a:pt x="0" y="46684"/>
                  </a:lnTo>
                  <a:cubicBezTo>
                    <a:pt x="0" y="20901"/>
                    <a:pt x="20901" y="0"/>
                    <a:pt x="46684" y="0"/>
                  </a:cubicBez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404030" cy="1320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2879112" y="3929007"/>
            <a:ext cx="4717961" cy="3927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GB" sz="26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Second rapid uptake of water</a:t>
            </a:r>
          </a:p>
          <a:p>
            <a:pPr algn="ctr">
              <a:lnSpc>
                <a:spcPts val="5200"/>
              </a:lnSpc>
            </a:pPr>
            <a:r>
              <a:rPr lang="en-US" sz="26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Cellular expansion — germination complete</a:t>
            </a:r>
          </a:p>
          <a:p>
            <a:pPr algn="ctr">
              <a:lnSpc>
                <a:spcPts val="5200"/>
              </a:lnSpc>
            </a:pPr>
            <a:r>
              <a:rPr lang="en-GB" sz="26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seed loses desiccation tolerance as if it dries out </a:t>
            </a:r>
            <a:endParaRPr lang="en-US" sz="26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13096675" y="3292042"/>
            <a:ext cx="4357772" cy="651777"/>
            <a:chOff x="0" y="0"/>
            <a:chExt cx="1229804" cy="18393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29804" cy="183937"/>
            </a:xfrm>
            <a:custGeom>
              <a:avLst/>
              <a:gdLst/>
              <a:ahLst/>
              <a:cxnLst/>
              <a:rect l="l" t="t" r="r" b="b"/>
              <a:pathLst>
                <a:path w="1229804" h="183937">
                  <a:moveTo>
                    <a:pt x="53297" y="0"/>
                  </a:moveTo>
                  <a:lnTo>
                    <a:pt x="1176507" y="0"/>
                  </a:lnTo>
                  <a:cubicBezTo>
                    <a:pt x="1190642" y="0"/>
                    <a:pt x="1204199" y="5615"/>
                    <a:pt x="1214194" y="15610"/>
                  </a:cubicBezTo>
                  <a:cubicBezTo>
                    <a:pt x="1224189" y="25606"/>
                    <a:pt x="1229804" y="39162"/>
                    <a:pt x="1229804" y="53297"/>
                  </a:cubicBezTo>
                  <a:lnTo>
                    <a:pt x="1229804" y="130640"/>
                  </a:lnTo>
                  <a:cubicBezTo>
                    <a:pt x="1229804" y="160075"/>
                    <a:pt x="1205942" y="183937"/>
                    <a:pt x="1176507" y="183937"/>
                  </a:cubicBezTo>
                  <a:lnTo>
                    <a:pt x="53297" y="183937"/>
                  </a:lnTo>
                  <a:cubicBezTo>
                    <a:pt x="23862" y="183937"/>
                    <a:pt x="0" y="160075"/>
                    <a:pt x="0" y="130640"/>
                  </a:cubicBezTo>
                  <a:lnTo>
                    <a:pt x="0" y="53297"/>
                  </a:lnTo>
                  <a:cubicBezTo>
                    <a:pt x="0" y="23862"/>
                    <a:pt x="23862" y="0"/>
                    <a:pt x="53297" y="0"/>
                  </a:cubicBez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1229804" cy="2315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3243196" y="3138489"/>
            <a:ext cx="4064730" cy="593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26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Radicle protrusion</a:t>
            </a:r>
          </a:p>
        </p:txBody>
      </p:sp>
      <p:sp>
        <p:nvSpPr>
          <p:cNvPr id="32" name="Freeform 32"/>
          <p:cNvSpPr/>
          <p:nvPr/>
        </p:nvSpPr>
        <p:spPr>
          <a:xfrm rot="-1362270">
            <a:off x="12844160" y="2772676"/>
            <a:ext cx="798072" cy="1199288"/>
          </a:xfrm>
          <a:custGeom>
            <a:avLst/>
            <a:gdLst/>
            <a:ahLst/>
            <a:cxnLst/>
            <a:rect l="l" t="t" r="r" b="b"/>
            <a:pathLst>
              <a:path w="798072" h="1199288">
                <a:moveTo>
                  <a:pt x="0" y="0"/>
                </a:moveTo>
                <a:lnTo>
                  <a:pt x="798072" y="0"/>
                </a:lnTo>
                <a:lnTo>
                  <a:pt x="798072" y="1199288"/>
                </a:lnTo>
                <a:lnTo>
                  <a:pt x="0" y="11992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14318409" y="120341"/>
            <a:ext cx="3278664" cy="2849457"/>
          </a:xfrm>
          <a:custGeom>
            <a:avLst/>
            <a:gdLst/>
            <a:ahLst/>
            <a:cxnLst/>
            <a:rect l="l" t="t" r="r" b="b"/>
            <a:pathLst>
              <a:path w="3278664" h="2849457">
                <a:moveTo>
                  <a:pt x="0" y="0"/>
                </a:moveTo>
                <a:lnTo>
                  <a:pt x="3278664" y="0"/>
                </a:lnTo>
                <a:lnTo>
                  <a:pt x="3278664" y="2849457"/>
                </a:lnTo>
                <a:lnTo>
                  <a:pt x="0" y="2849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809BFAD4-148E-C505-DBE7-164B71E4A4F7}"/>
              </a:ext>
            </a:extLst>
          </p:cNvPr>
          <p:cNvSpPr>
            <a:spLocks noChangeAspect="1"/>
          </p:cNvSpPr>
          <p:nvPr/>
        </p:nvSpPr>
        <p:spPr>
          <a:xfrm>
            <a:off x="0" y="8276373"/>
            <a:ext cx="2286000" cy="1999211"/>
          </a:xfrm>
          <a:custGeom>
            <a:avLst/>
            <a:gdLst/>
            <a:ahLst/>
            <a:cxnLst/>
            <a:rect l="l" t="t" r="r" b="b"/>
            <a:pathLst>
              <a:path w="2768286" h="2420992">
                <a:moveTo>
                  <a:pt x="0" y="0"/>
                </a:moveTo>
                <a:lnTo>
                  <a:pt x="2768286" y="0"/>
                </a:lnTo>
                <a:lnTo>
                  <a:pt x="2768286" y="2420992"/>
                </a:lnTo>
                <a:lnTo>
                  <a:pt x="0" y="2420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8240D83-3920-DC80-477E-7744058B0E29}"/>
              </a:ext>
            </a:extLst>
          </p:cNvPr>
          <p:cNvSpPr/>
          <p:nvPr/>
        </p:nvSpPr>
        <p:spPr>
          <a:xfrm>
            <a:off x="2296885" y="9034276"/>
            <a:ext cx="15466243" cy="768212"/>
          </a:xfrm>
          <a:prstGeom prst="rightArrow">
            <a:avLst>
              <a:gd name="adj1" fmla="val 50000"/>
              <a:gd name="adj2" fmla="val 109515"/>
            </a:avLst>
          </a:prstGeom>
          <a:solidFill>
            <a:srgbClr val="348756">
              <a:alpha val="3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13">
            <a:extLst>
              <a:ext uri="{FF2B5EF4-FFF2-40B4-BE49-F238E27FC236}">
                <a16:creationId xmlns:a16="http://schemas.microsoft.com/office/drawing/2014/main" id="{1D517F93-57D5-D16A-665B-3C4E28AE8CBF}"/>
              </a:ext>
            </a:extLst>
          </p:cNvPr>
          <p:cNvSpPr txBox="1"/>
          <p:nvPr/>
        </p:nvSpPr>
        <p:spPr>
          <a:xfrm>
            <a:off x="2522984" y="9016453"/>
            <a:ext cx="2075867" cy="639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2800" b="1" dirty="0">
                <a:latin typeface="Poppins"/>
                <a:ea typeface="Poppins"/>
                <a:cs typeface="Poppins"/>
                <a:sym typeface="Poppins"/>
              </a:rPr>
              <a:t>Phase I</a:t>
            </a:r>
          </a:p>
        </p:txBody>
      </p:sp>
      <p:sp>
        <p:nvSpPr>
          <p:cNvPr id="40" name="TextBox 13">
            <a:extLst>
              <a:ext uri="{FF2B5EF4-FFF2-40B4-BE49-F238E27FC236}">
                <a16:creationId xmlns:a16="http://schemas.microsoft.com/office/drawing/2014/main" id="{8893E478-1A1D-5FD3-3F4D-A306A92071D9}"/>
              </a:ext>
            </a:extLst>
          </p:cNvPr>
          <p:cNvSpPr txBox="1"/>
          <p:nvPr/>
        </p:nvSpPr>
        <p:spPr>
          <a:xfrm>
            <a:off x="8458200" y="9016455"/>
            <a:ext cx="2075867" cy="639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2800" b="1" dirty="0">
                <a:latin typeface="Poppins"/>
                <a:ea typeface="Poppins"/>
                <a:cs typeface="Poppins"/>
                <a:sym typeface="Poppins"/>
              </a:rPr>
              <a:t>Phase II</a:t>
            </a: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029BB6E5-44CB-65FD-C378-ABEEC168975C}"/>
              </a:ext>
            </a:extLst>
          </p:cNvPr>
          <p:cNvSpPr txBox="1"/>
          <p:nvPr/>
        </p:nvSpPr>
        <p:spPr>
          <a:xfrm>
            <a:off x="14459533" y="9016454"/>
            <a:ext cx="2075867" cy="639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2800" b="1" dirty="0">
                <a:latin typeface="Poppins"/>
                <a:ea typeface="Poppins"/>
                <a:cs typeface="Poppins"/>
                <a:sym typeface="Poppins"/>
              </a:rPr>
              <a:t>Phase III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2" grpId="0" animBg="1"/>
      <p:bldP spid="39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>
            <a:off x="9270650" y="4864363"/>
            <a:ext cx="4136275" cy="3936737"/>
            <a:chOff x="0" y="0"/>
            <a:chExt cx="1167296" cy="11109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67296" cy="1110984"/>
            </a:xfrm>
            <a:custGeom>
              <a:avLst/>
              <a:gdLst/>
              <a:ahLst/>
              <a:cxnLst/>
              <a:rect l="l" t="t" r="r" b="b"/>
              <a:pathLst>
                <a:path w="1167296" h="1110984">
                  <a:moveTo>
                    <a:pt x="56151" y="0"/>
                  </a:moveTo>
                  <a:lnTo>
                    <a:pt x="1111144" y="0"/>
                  </a:lnTo>
                  <a:cubicBezTo>
                    <a:pt x="1126037" y="0"/>
                    <a:pt x="1140319" y="5916"/>
                    <a:pt x="1150849" y="16446"/>
                  </a:cubicBezTo>
                  <a:cubicBezTo>
                    <a:pt x="1161380" y="26977"/>
                    <a:pt x="1167296" y="41259"/>
                    <a:pt x="1167296" y="56151"/>
                  </a:cubicBezTo>
                  <a:lnTo>
                    <a:pt x="1167296" y="1054833"/>
                  </a:lnTo>
                  <a:cubicBezTo>
                    <a:pt x="1167296" y="1069725"/>
                    <a:pt x="1161380" y="1084007"/>
                    <a:pt x="1150849" y="1094538"/>
                  </a:cubicBezTo>
                  <a:cubicBezTo>
                    <a:pt x="1140319" y="1105068"/>
                    <a:pt x="1126037" y="1110984"/>
                    <a:pt x="1111144" y="1110984"/>
                  </a:cubicBezTo>
                  <a:lnTo>
                    <a:pt x="56151" y="1110984"/>
                  </a:lnTo>
                  <a:cubicBezTo>
                    <a:pt x="41259" y="1110984"/>
                    <a:pt x="26977" y="1105068"/>
                    <a:pt x="16446" y="1094538"/>
                  </a:cubicBezTo>
                  <a:cubicBezTo>
                    <a:pt x="5916" y="1084007"/>
                    <a:pt x="0" y="1069725"/>
                    <a:pt x="0" y="1054833"/>
                  </a:cubicBezTo>
                  <a:lnTo>
                    <a:pt x="0" y="56151"/>
                  </a:lnTo>
                  <a:cubicBezTo>
                    <a:pt x="0" y="41259"/>
                    <a:pt x="5916" y="26977"/>
                    <a:pt x="16446" y="16446"/>
                  </a:cubicBezTo>
                  <a:cubicBezTo>
                    <a:pt x="26977" y="5916"/>
                    <a:pt x="41259" y="0"/>
                    <a:pt x="56151" y="0"/>
                  </a:cubicBez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167296" cy="1158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223603" y="4864363"/>
            <a:ext cx="4136275" cy="3936737"/>
            <a:chOff x="0" y="0"/>
            <a:chExt cx="1167296" cy="11109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67296" cy="1110984"/>
            </a:xfrm>
            <a:custGeom>
              <a:avLst/>
              <a:gdLst/>
              <a:ahLst/>
              <a:cxnLst/>
              <a:rect l="l" t="t" r="r" b="b"/>
              <a:pathLst>
                <a:path w="1167296" h="1110984">
                  <a:moveTo>
                    <a:pt x="56151" y="0"/>
                  </a:moveTo>
                  <a:lnTo>
                    <a:pt x="1111144" y="0"/>
                  </a:lnTo>
                  <a:cubicBezTo>
                    <a:pt x="1126037" y="0"/>
                    <a:pt x="1140319" y="5916"/>
                    <a:pt x="1150849" y="16446"/>
                  </a:cubicBezTo>
                  <a:cubicBezTo>
                    <a:pt x="1161380" y="26977"/>
                    <a:pt x="1167296" y="41259"/>
                    <a:pt x="1167296" y="56151"/>
                  </a:cubicBezTo>
                  <a:lnTo>
                    <a:pt x="1167296" y="1054833"/>
                  </a:lnTo>
                  <a:cubicBezTo>
                    <a:pt x="1167296" y="1069725"/>
                    <a:pt x="1161380" y="1084007"/>
                    <a:pt x="1150849" y="1094538"/>
                  </a:cubicBezTo>
                  <a:cubicBezTo>
                    <a:pt x="1140319" y="1105068"/>
                    <a:pt x="1126037" y="1110984"/>
                    <a:pt x="1111144" y="1110984"/>
                  </a:cubicBezTo>
                  <a:lnTo>
                    <a:pt x="56151" y="1110984"/>
                  </a:lnTo>
                  <a:cubicBezTo>
                    <a:pt x="41259" y="1110984"/>
                    <a:pt x="26977" y="1105068"/>
                    <a:pt x="16446" y="1094538"/>
                  </a:cubicBezTo>
                  <a:cubicBezTo>
                    <a:pt x="5916" y="1084007"/>
                    <a:pt x="0" y="1069725"/>
                    <a:pt x="0" y="1054833"/>
                  </a:cubicBezTo>
                  <a:lnTo>
                    <a:pt x="0" y="56151"/>
                  </a:lnTo>
                  <a:cubicBezTo>
                    <a:pt x="0" y="41259"/>
                    <a:pt x="5916" y="26977"/>
                    <a:pt x="16446" y="16446"/>
                  </a:cubicBezTo>
                  <a:cubicBezTo>
                    <a:pt x="26977" y="5916"/>
                    <a:pt x="41259" y="0"/>
                    <a:pt x="56151" y="0"/>
                  </a:cubicBez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67296" cy="1158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57665" y="715033"/>
            <a:ext cx="19203330" cy="1413844"/>
            <a:chOff x="0" y="0"/>
            <a:chExt cx="5057667" cy="3723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57667" cy="372371"/>
            </a:xfrm>
            <a:custGeom>
              <a:avLst/>
              <a:gdLst/>
              <a:ahLst/>
              <a:cxnLst/>
              <a:rect l="l" t="t" r="r" b="b"/>
              <a:pathLst>
                <a:path w="5057667" h="372371">
                  <a:moveTo>
                    <a:pt x="0" y="0"/>
                  </a:moveTo>
                  <a:lnTo>
                    <a:pt x="5057667" y="0"/>
                  </a:lnTo>
                  <a:lnTo>
                    <a:pt x="5057667" y="372371"/>
                  </a:lnTo>
                  <a:lnTo>
                    <a:pt x="0" y="372371"/>
                  </a:ln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057667" cy="419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95948" y="973505"/>
            <a:ext cx="15735028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4"/>
              </a:lnSpc>
            </a:pPr>
            <a:r>
              <a:rPr lang="en-US" sz="7617" dirty="0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Seed priming</a:t>
            </a:r>
          </a:p>
        </p:txBody>
      </p:sp>
      <p:sp>
        <p:nvSpPr>
          <p:cNvPr id="9" name="Freeform 9"/>
          <p:cNvSpPr/>
          <p:nvPr/>
        </p:nvSpPr>
        <p:spPr>
          <a:xfrm>
            <a:off x="14734878" y="120341"/>
            <a:ext cx="2862195" cy="2487507"/>
          </a:xfrm>
          <a:custGeom>
            <a:avLst/>
            <a:gdLst/>
            <a:ahLst/>
            <a:cxnLst/>
            <a:rect l="l" t="t" r="r" b="b"/>
            <a:pathLst>
              <a:path w="2862195" h="2487507">
                <a:moveTo>
                  <a:pt x="0" y="0"/>
                </a:moveTo>
                <a:lnTo>
                  <a:pt x="2862195" y="0"/>
                </a:lnTo>
                <a:lnTo>
                  <a:pt x="2862195" y="2487507"/>
                </a:lnTo>
                <a:lnTo>
                  <a:pt x="0" y="24875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4690252" y="4864363"/>
            <a:ext cx="4136275" cy="3936737"/>
            <a:chOff x="0" y="0"/>
            <a:chExt cx="1167296" cy="111098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67296" cy="1110984"/>
            </a:xfrm>
            <a:custGeom>
              <a:avLst/>
              <a:gdLst/>
              <a:ahLst/>
              <a:cxnLst/>
              <a:rect l="l" t="t" r="r" b="b"/>
              <a:pathLst>
                <a:path w="1167296" h="1110984">
                  <a:moveTo>
                    <a:pt x="56151" y="0"/>
                  </a:moveTo>
                  <a:lnTo>
                    <a:pt x="1111144" y="0"/>
                  </a:lnTo>
                  <a:cubicBezTo>
                    <a:pt x="1126037" y="0"/>
                    <a:pt x="1140319" y="5916"/>
                    <a:pt x="1150849" y="16446"/>
                  </a:cubicBezTo>
                  <a:cubicBezTo>
                    <a:pt x="1161380" y="26977"/>
                    <a:pt x="1167296" y="41259"/>
                    <a:pt x="1167296" y="56151"/>
                  </a:cubicBezTo>
                  <a:lnTo>
                    <a:pt x="1167296" y="1054833"/>
                  </a:lnTo>
                  <a:cubicBezTo>
                    <a:pt x="1167296" y="1069725"/>
                    <a:pt x="1161380" y="1084007"/>
                    <a:pt x="1150849" y="1094538"/>
                  </a:cubicBezTo>
                  <a:cubicBezTo>
                    <a:pt x="1140319" y="1105068"/>
                    <a:pt x="1126037" y="1110984"/>
                    <a:pt x="1111144" y="1110984"/>
                  </a:cubicBezTo>
                  <a:lnTo>
                    <a:pt x="56151" y="1110984"/>
                  </a:lnTo>
                  <a:cubicBezTo>
                    <a:pt x="41259" y="1110984"/>
                    <a:pt x="26977" y="1105068"/>
                    <a:pt x="16446" y="1094538"/>
                  </a:cubicBezTo>
                  <a:cubicBezTo>
                    <a:pt x="5916" y="1084007"/>
                    <a:pt x="0" y="1069725"/>
                    <a:pt x="0" y="1054833"/>
                  </a:cubicBezTo>
                  <a:lnTo>
                    <a:pt x="0" y="56151"/>
                  </a:lnTo>
                  <a:cubicBezTo>
                    <a:pt x="0" y="41259"/>
                    <a:pt x="5916" y="26977"/>
                    <a:pt x="16446" y="16446"/>
                  </a:cubicBezTo>
                  <a:cubicBezTo>
                    <a:pt x="26977" y="5916"/>
                    <a:pt x="41259" y="0"/>
                    <a:pt x="56151" y="0"/>
                  </a:cubicBez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167296" cy="1158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876802" y="4864363"/>
            <a:ext cx="4136275" cy="3936737"/>
            <a:chOff x="0" y="0"/>
            <a:chExt cx="1167296" cy="11109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67296" cy="1110984"/>
            </a:xfrm>
            <a:custGeom>
              <a:avLst/>
              <a:gdLst/>
              <a:ahLst/>
              <a:cxnLst/>
              <a:rect l="l" t="t" r="r" b="b"/>
              <a:pathLst>
                <a:path w="1167296" h="1110984">
                  <a:moveTo>
                    <a:pt x="56151" y="0"/>
                  </a:moveTo>
                  <a:lnTo>
                    <a:pt x="1111144" y="0"/>
                  </a:lnTo>
                  <a:cubicBezTo>
                    <a:pt x="1126037" y="0"/>
                    <a:pt x="1140319" y="5916"/>
                    <a:pt x="1150849" y="16446"/>
                  </a:cubicBezTo>
                  <a:cubicBezTo>
                    <a:pt x="1161380" y="26977"/>
                    <a:pt x="1167296" y="41259"/>
                    <a:pt x="1167296" y="56151"/>
                  </a:cubicBezTo>
                  <a:lnTo>
                    <a:pt x="1167296" y="1054833"/>
                  </a:lnTo>
                  <a:cubicBezTo>
                    <a:pt x="1167296" y="1069725"/>
                    <a:pt x="1161380" y="1084007"/>
                    <a:pt x="1150849" y="1094538"/>
                  </a:cubicBezTo>
                  <a:cubicBezTo>
                    <a:pt x="1140319" y="1105068"/>
                    <a:pt x="1126037" y="1110984"/>
                    <a:pt x="1111144" y="1110984"/>
                  </a:cubicBezTo>
                  <a:lnTo>
                    <a:pt x="56151" y="1110984"/>
                  </a:lnTo>
                  <a:cubicBezTo>
                    <a:pt x="41259" y="1110984"/>
                    <a:pt x="26977" y="1105068"/>
                    <a:pt x="16446" y="1094538"/>
                  </a:cubicBezTo>
                  <a:cubicBezTo>
                    <a:pt x="5916" y="1084007"/>
                    <a:pt x="0" y="1069725"/>
                    <a:pt x="0" y="1054833"/>
                  </a:cubicBezTo>
                  <a:lnTo>
                    <a:pt x="0" y="56151"/>
                  </a:lnTo>
                  <a:cubicBezTo>
                    <a:pt x="0" y="41259"/>
                    <a:pt x="5916" y="26977"/>
                    <a:pt x="16446" y="16446"/>
                  </a:cubicBezTo>
                  <a:cubicBezTo>
                    <a:pt x="26977" y="5916"/>
                    <a:pt x="41259" y="0"/>
                    <a:pt x="56151" y="0"/>
                  </a:cubicBez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167296" cy="1158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5920" y="5322338"/>
            <a:ext cx="4264628" cy="272120"/>
            <a:chOff x="0" y="0"/>
            <a:chExt cx="1082646" cy="101997"/>
          </a:xfrm>
          <a:solidFill>
            <a:schemeClr val="bg1"/>
          </a:solidFill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82646" cy="101997"/>
            </a:xfrm>
            <a:custGeom>
              <a:avLst/>
              <a:gdLst/>
              <a:ahLst/>
              <a:cxnLst/>
              <a:rect l="l" t="t" r="r" b="b"/>
              <a:pathLst>
                <a:path w="1082646" h="101997">
                  <a:moveTo>
                    <a:pt x="0" y="0"/>
                  </a:moveTo>
                  <a:lnTo>
                    <a:pt x="1082646" y="0"/>
                  </a:lnTo>
                  <a:lnTo>
                    <a:pt x="1082646" y="101997"/>
                  </a:lnTo>
                  <a:lnTo>
                    <a:pt x="0" y="10199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082646" cy="14962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25491" y="5885051"/>
            <a:ext cx="4136276" cy="2594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t>Primed seeds have already completed part of the early preparation for germination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730168" y="5914407"/>
            <a:ext cx="4070606" cy="2594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t>Seedlings often emerge faster and more synchronously under suitable conditions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156863" y="5928886"/>
            <a:ext cx="4409279" cy="326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t>Repair of membranes, mitochondria and DNA</a:t>
            </a:r>
          </a:p>
          <a:p>
            <a:r>
              <a:t>Enzyme synthesis and antioxidant accumulation</a:t>
            </a:r>
          </a:p>
          <a:p/>
        </p:txBody>
      </p:sp>
      <p:sp>
        <p:nvSpPr>
          <p:cNvPr id="34" name="TextBox 34"/>
          <p:cNvSpPr txBox="1"/>
          <p:nvPr/>
        </p:nvSpPr>
        <p:spPr>
          <a:xfrm>
            <a:off x="13993437" y="5928887"/>
            <a:ext cx="3928608" cy="1927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t>Improved stress tolerance can occur, depending on species and treatment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9244" y="5068757"/>
            <a:ext cx="4110672" cy="547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Faster germination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79576" y="3054894"/>
            <a:ext cx="17528849" cy="1335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t>Seed priming is controlled hydration that activates pre-germinative metabolism but stops before radicle protrusion</a:t>
            </a:r>
          </a:p>
        </p:txBody>
      </p:sp>
      <p:grpSp>
        <p:nvGrpSpPr>
          <p:cNvPr id="40" name="Group 19">
            <a:extLst>
              <a:ext uri="{FF2B5EF4-FFF2-40B4-BE49-F238E27FC236}">
                <a16:creationId xmlns:a16="http://schemas.microsoft.com/office/drawing/2014/main" id="{3CC96658-97EE-FF38-6F07-0D8FCB79F1AC}"/>
              </a:ext>
            </a:extLst>
          </p:cNvPr>
          <p:cNvGrpSpPr/>
          <p:nvPr/>
        </p:nvGrpSpPr>
        <p:grpSpPr>
          <a:xfrm>
            <a:off x="4671202" y="5339408"/>
            <a:ext cx="4264628" cy="272120"/>
            <a:chOff x="0" y="0"/>
            <a:chExt cx="1082646" cy="101997"/>
          </a:xfrm>
          <a:solidFill>
            <a:schemeClr val="bg1"/>
          </a:solidFill>
        </p:grpSpPr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0E9B5ED1-073F-D320-16CC-CFDFF16C7482}"/>
                </a:ext>
              </a:extLst>
            </p:cNvPr>
            <p:cNvSpPr/>
            <p:nvPr/>
          </p:nvSpPr>
          <p:spPr>
            <a:xfrm>
              <a:off x="0" y="0"/>
              <a:ext cx="1082646" cy="101997"/>
            </a:xfrm>
            <a:custGeom>
              <a:avLst/>
              <a:gdLst/>
              <a:ahLst/>
              <a:cxnLst/>
              <a:rect l="l" t="t" r="r" b="b"/>
              <a:pathLst>
                <a:path w="1082646" h="101997">
                  <a:moveTo>
                    <a:pt x="0" y="0"/>
                  </a:moveTo>
                  <a:lnTo>
                    <a:pt x="1082646" y="0"/>
                  </a:lnTo>
                  <a:lnTo>
                    <a:pt x="1082646" y="101997"/>
                  </a:lnTo>
                  <a:lnTo>
                    <a:pt x="0" y="10199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TextBox 21">
              <a:extLst>
                <a:ext uri="{FF2B5EF4-FFF2-40B4-BE49-F238E27FC236}">
                  <a16:creationId xmlns:a16="http://schemas.microsoft.com/office/drawing/2014/main" id="{C653CE01-1470-9A01-F535-0FE296FEA72E}"/>
                </a:ext>
              </a:extLst>
            </p:cNvPr>
            <p:cNvSpPr txBox="1"/>
            <p:nvPr/>
          </p:nvSpPr>
          <p:spPr>
            <a:xfrm>
              <a:off x="0" y="-47625"/>
              <a:ext cx="1082646" cy="14962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3" name="Group 19">
            <a:extLst>
              <a:ext uri="{FF2B5EF4-FFF2-40B4-BE49-F238E27FC236}">
                <a16:creationId xmlns:a16="http://schemas.microsoft.com/office/drawing/2014/main" id="{C1598047-E2BB-7909-065C-DEB87F722C0E}"/>
              </a:ext>
            </a:extLst>
          </p:cNvPr>
          <p:cNvGrpSpPr/>
          <p:nvPr/>
        </p:nvGrpSpPr>
        <p:grpSpPr>
          <a:xfrm>
            <a:off x="9241884" y="5311086"/>
            <a:ext cx="4264628" cy="272120"/>
            <a:chOff x="0" y="0"/>
            <a:chExt cx="1082646" cy="101997"/>
          </a:xfrm>
          <a:solidFill>
            <a:schemeClr val="bg1"/>
          </a:solidFill>
        </p:grpSpPr>
        <p:sp>
          <p:nvSpPr>
            <p:cNvPr id="45" name="TextBox 21">
              <a:extLst>
                <a:ext uri="{FF2B5EF4-FFF2-40B4-BE49-F238E27FC236}">
                  <a16:creationId xmlns:a16="http://schemas.microsoft.com/office/drawing/2014/main" id="{F6C84F19-70A8-A919-85A3-3BB5061F97A4}"/>
                </a:ext>
              </a:extLst>
            </p:cNvPr>
            <p:cNvSpPr txBox="1"/>
            <p:nvPr/>
          </p:nvSpPr>
          <p:spPr>
            <a:xfrm>
              <a:off x="0" y="-47625"/>
              <a:ext cx="1082646" cy="14962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6FE3ED6B-4D2B-E033-EFCF-1519DACAB9D9}"/>
                </a:ext>
              </a:extLst>
            </p:cNvPr>
            <p:cNvSpPr/>
            <p:nvPr/>
          </p:nvSpPr>
          <p:spPr>
            <a:xfrm>
              <a:off x="0" y="0"/>
              <a:ext cx="1082646" cy="101997"/>
            </a:xfrm>
            <a:custGeom>
              <a:avLst/>
              <a:gdLst/>
              <a:ahLst/>
              <a:cxnLst/>
              <a:rect l="l" t="t" r="r" b="b"/>
              <a:pathLst>
                <a:path w="1082646" h="101997">
                  <a:moveTo>
                    <a:pt x="0" y="0"/>
                  </a:moveTo>
                  <a:lnTo>
                    <a:pt x="1082646" y="0"/>
                  </a:lnTo>
                  <a:lnTo>
                    <a:pt x="1082646" y="101997"/>
                  </a:lnTo>
                  <a:lnTo>
                    <a:pt x="0" y="10199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9296328" y="5066573"/>
            <a:ext cx="4110672" cy="547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Metabolic memory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826603" y="5066573"/>
            <a:ext cx="4110672" cy="547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Uniform emergence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EADA3215-D417-B4CC-4443-343B02B2AA93}"/>
              </a:ext>
            </a:extLst>
          </p:cNvPr>
          <p:cNvSpPr txBox="1"/>
          <p:nvPr/>
        </p:nvSpPr>
        <p:spPr>
          <a:xfrm>
            <a:off x="13876727" y="5184026"/>
            <a:ext cx="4167119" cy="399180"/>
          </a:xfrm>
          <a:prstGeom prst="rect">
            <a:avLst/>
          </a:prstGeom>
          <a:solidFill>
            <a:schemeClr val="bg1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38" name="TextBox 38"/>
          <p:cNvSpPr txBox="1"/>
          <p:nvPr/>
        </p:nvSpPr>
        <p:spPr>
          <a:xfrm>
            <a:off x="13902405" y="5066573"/>
            <a:ext cx="4110672" cy="547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Stress tolerance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9" grpId="0"/>
      <p:bldP spid="37" grpId="0"/>
      <p:bldP spid="36" grpId="0"/>
      <p:bldP spid="46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737029" y="-821941"/>
            <a:ext cx="8804453" cy="13206680"/>
            <a:chOff x="0" y="0"/>
            <a:chExt cx="6350000" cy="9525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704" r="-6270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676400" y="5905677"/>
            <a:ext cx="1485900" cy="1427292"/>
          </a:xfrm>
          <a:custGeom>
            <a:avLst/>
            <a:gdLst/>
            <a:ahLst/>
            <a:cxnLst/>
            <a:rect l="l" t="t" r="r" b="b"/>
            <a:pathLst>
              <a:path w="1642367" h="1642367">
                <a:moveTo>
                  <a:pt x="0" y="0"/>
                </a:moveTo>
                <a:lnTo>
                  <a:pt x="1642367" y="0"/>
                </a:lnTo>
                <a:lnTo>
                  <a:pt x="1642367" y="1642368"/>
                </a:lnTo>
                <a:lnTo>
                  <a:pt x="0" y="16423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905000" y="647700"/>
            <a:ext cx="1042832" cy="1307466"/>
          </a:xfrm>
          <a:custGeom>
            <a:avLst/>
            <a:gdLst/>
            <a:ahLst/>
            <a:cxnLst/>
            <a:rect l="l" t="t" r="r" b="b"/>
            <a:pathLst>
              <a:path w="1382800" h="2057400">
                <a:moveTo>
                  <a:pt x="0" y="0"/>
                </a:moveTo>
                <a:lnTo>
                  <a:pt x="1382800" y="0"/>
                </a:lnTo>
                <a:lnTo>
                  <a:pt x="13828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285104" y="2863515"/>
            <a:ext cx="9067962" cy="2818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GB" sz="2499" dirty="0">
                <a:solidFill>
                  <a:srgbClr val="284A0B"/>
                </a:solidFill>
                <a:latin typeface="Poppins"/>
                <a:ea typeface="Poppins"/>
                <a:cs typeface="Poppins"/>
                <a:sym typeface="Poppins"/>
              </a:rPr>
              <a:t>It is the year 2050. </a:t>
            </a:r>
          </a:p>
          <a:p>
            <a:pPr algn="ctr">
              <a:lnSpc>
                <a:spcPts val="3749"/>
              </a:lnSpc>
            </a:pPr>
            <a:r>
              <a:rPr lang="en-GB" sz="2499" dirty="0">
                <a:solidFill>
                  <a:srgbClr val="284A0B"/>
                </a:solidFill>
                <a:latin typeface="Poppins"/>
                <a:ea typeface="Poppins"/>
                <a:cs typeface="Poppins"/>
                <a:sym typeface="Poppins"/>
              </a:rPr>
              <a:t>Fields that once fed millions are now hostile environments where most crops can no longer survive. The global population has reached nearly 10 billion. </a:t>
            </a:r>
          </a:p>
          <a:p>
            <a:pPr algn="ctr">
              <a:lnSpc>
                <a:spcPts val="3749"/>
              </a:lnSpc>
            </a:pPr>
            <a:r>
              <a:rPr lang="en-GB" sz="2499" dirty="0">
                <a:solidFill>
                  <a:srgbClr val="284A0B"/>
                </a:solidFill>
                <a:latin typeface="Poppins"/>
                <a:ea typeface="Poppins"/>
                <a:cs typeface="Poppins"/>
                <a:sym typeface="Poppins"/>
              </a:rPr>
              <a:t>Food security is no longer just a challenge; it is a race against time.</a:t>
            </a:r>
            <a:endParaRPr lang="en-US" sz="2499" dirty="0">
              <a:solidFill>
                <a:srgbClr val="284A0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6244578"/>
            <a:ext cx="7580770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t>MISSION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5104" y="7834307"/>
            <a:ext cx="9067962" cy="92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t>To test whether priming helps seeds germinate better under salty conditions.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270299"/>
            <a:ext cx="7580770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0"/>
              </a:lnSpc>
            </a:pPr>
            <a:r>
              <a:rPr lang="en-US" sz="8000" dirty="0">
                <a:solidFill>
                  <a:srgbClr val="284A0B"/>
                </a:solidFill>
                <a:latin typeface="Bobby Jones"/>
                <a:ea typeface="Bobby Jones"/>
                <a:cs typeface="Bobby Jones"/>
                <a:sym typeface="Bobby Jones"/>
              </a:rPr>
              <a:t>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co 23">
            <a:extLst>
              <a:ext uri="{FF2B5EF4-FFF2-40B4-BE49-F238E27FC236}">
                <a16:creationId xmlns:a16="http://schemas.microsoft.com/office/drawing/2014/main" id="{21FC7175-D240-BBD8-83FD-5D0878D1A72D}"/>
              </a:ext>
            </a:extLst>
          </p:cNvPr>
          <p:cNvSpPr/>
          <p:nvPr/>
        </p:nvSpPr>
        <p:spPr>
          <a:xfrm rot="2247799">
            <a:off x="-8819382" y="940621"/>
            <a:ext cx="9894484" cy="12690837"/>
          </a:xfrm>
          <a:prstGeom prst="arc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ree-form: Shape 42">
            <a:extLst>
              <a:ext uri="{FF2B5EF4-FFF2-40B4-BE49-F238E27FC236}">
                <a16:creationId xmlns:a16="http://schemas.microsoft.com/office/drawing/2014/main" id="{B7783C86-6A72-FB76-BF4A-4B779AD81221}"/>
              </a:ext>
            </a:extLst>
          </p:cNvPr>
          <p:cNvSpPr/>
          <p:nvPr/>
        </p:nvSpPr>
        <p:spPr>
          <a:xfrm>
            <a:off x="894115" y="6246492"/>
            <a:ext cx="16098485" cy="1447800"/>
          </a:xfrm>
          <a:custGeom>
            <a:avLst/>
            <a:gdLst>
              <a:gd name="csX0" fmla="*/ 723900 w 15717485"/>
              <a:gd name="csY0" fmla="*/ 0 h 1447800"/>
              <a:gd name="csX1" fmla="*/ 1235775 w 15717485"/>
              <a:gd name="csY1" fmla="*/ 212025 h 1447800"/>
              <a:gd name="csX2" fmla="*/ 1317272 w 15717485"/>
              <a:gd name="csY2" fmla="*/ 310800 h 1447800"/>
              <a:gd name="csX3" fmla="*/ 15562947 w 15717485"/>
              <a:gd name="csY3" fmla="*/ 310800 h 1447800"/>
              <a:gd name="csX4" fmla="*/ 15717485 w 15717485"/>
              <a:gd name="csY4" fmla="*/ 465338 h 1447800"/>
              <a:gd name="csX5" fmla="*/ 15717485 w 15717485"/>
              <a:gd name="csY5" fmla="*/ 1083471 h 1447800"/>
              <a:gd name="csX6" fmla="*/ 15562947 w 15717485"/>
              <a:gd name="csY6" fmla="*/ 1238009 h 1447800"/>
              <a:gd name="csX7" fmla="*/ 1233067 w 15717485"/>
              <a:gd name="csY7" fmla="*/ 1238009 h 1447800"/>
              <a:gd name="csX8" fmla="*/ 1128640 w 15717485"/>
              <a:gd name="csY8" fmla="*/ 1324170 h 1447800"/>
              <a:gd name="csX9" fmla="*/ 723900 w 15717485"/>
              <a:gd name="csY9" fmla="*/ 1447800 h 1447800"/>
              <a:gd name="csX10" fmla="*/ 0 w 15717485"/>
              <a:gd name="csY10" fmla="*/ 723900 h 1447800"/>
              <a:gd name="csX11" fmla="*/ 723900 w 15717485"/>
              <a:gd name="csY11" fmla="*/ 0 h 1447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5717485" h="1447800">
                <a:moveTo>
                  <a:pt x="723900" y="0"/>
                </a:moveTo>
                <a:cubicBezTo>
                  <a:pt x="923800" y="0"/>
                  <a:pt x="1104775" y="81025"/>
                  <a:pt x="1235775" y="212025"/>
                </a:cubicBezTo>
                <a:lnTo>
                  <a:pt x="1317272" y="310800"/>
                </a:lnTo>
                <a:lnTo>
                  <a:pt x="15562947" y="310800"/>
                </a:lnTo>
                <a:cubicBezTo>
                  <a:pt x="15648296" y="310800"/>
                  <a:pt x="15717485" y="379989"/>
                  <a:pt x="15717485" y="465338"/>
                </a:cubicBezTo>
                <a:lnTo>
                  <a:pt x="15717485" y="1083471"/>
                </a:lnTo>
                <a:cubicBezTo>
                  <a:pt x="15717485" y="1168820"/>
                  <a:pt x="15648296" y="1238009"/>
                  <a:pt x="15562947" y="1238009"/>
                </a:cubicBezTo>
                <a:lnTo>
                  <a:pt x="1233067" y="1238009"/>
                </a:lnTo>
                <a:lnTo>
                  <a:pt x="1128640" y="1324170"/>
                </a:lnTo>
                <a:cubicBezTo>
                  <a:pt x="1013105" y="1402224"/>
                  <a:pt x="873825" y="1447800"/>
                  <a:pt x="723900" y="1447800"/>
                </a:cubicBezTo>
                <a:cubicBezTo>
                  <a:pt x="324101" y="1447800"/>
                  <a:pt x="0" y="1123699"/>
                  <a:pt x="0" y="723900"/>
                </a:cubicBezTo>
                <a:cubicBezTo>
                  <a:pt x="0" y="324101"/>
                  <a:pt x="324101" y="0"/>
                  <a:pt x="723900" y="0"/>
                </a:cubicBezTo>
                <a:close/>
              </a:path>
            </a:pathLst>
          </a:custGeom>
          <a:solidFill>
            <a:srgbClr val="348756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2" name="Group 2"/>
          <p:cNvGrpSpPr/>
          <p:nvPr/>
        </p:nvGrpSpPr>
        <p:grpSpPr>
          <a:xfrm>
            <a:off x="-457665" y="715033"/>
            <a:ext cx="19203330" cy="1413844"/>
            <a:chOff x="0" y="0"/>
            <a:chExt cx="5057667" cy="372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7667" cy="372371"/>
            </a:xfrm>
            <a:custGeom>
              <a:avLst/>
              <a:gdLst/>
              <a:ahLst/>
              <a:cxnLst/>
              <a:rect l="l" t="t" r="r" b="b"/>
              <a:pathLst>
                <a:path w="5057667" h="372371">
                  <a:moveTo>
                    <a:pt x="0" y="0"/>
                  </a:moveTo>
                  <a:lnTo>
                    <a:pt x="5057667" y="0"/>
                  </a:lnTo>
                  <a:lnTo>
                    <a:pt x="5057667" y="372371"/>
                  </a:lnTo>
                  <a:lnTo>
                    <a:pt x="0" y="372371"/>
                  </a:ln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57667" cy="419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95948" y="973505"/>
            <a:ext cx="15735028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4"/>
              </a:lnSpc>
            </a:pPr>
            <a:r>
              <a:rPr lang="en-US" sz="7617" dirty="0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PRIMING agents</a:t>
            </a:r>
          </a:p>
        </p:txBody>
      </p:sp>
      <p:sp>
        <p:nvSpPr>
          <p:cNvPr id="6" name="Freeform 6"/>
          <p:cNvSpPr/>
          <p:nvPr/>
        </p:nvSpPr>
        <p:spPr>
          <a:xfrm>
            <a:off x="14318409" y="120341"/>
            <a:ext cx="3278664" cy="2849457"/>
          </a:xfrm>
          <a:custGeom>
            <a:avLst/>
            <a:gdLst/>
            <a:ahLst/>
            <a:cxnLst/>
            <a:rect l="l" t="t" r="r" b="b"/>
            <a:pathLst>
              <a:path w="3278664" h="2849457">
                <a:moveTo>
                  <a:pt x="0" y="0"/>
                </a:moveTo>
                <a:lnTo>
                  <a:pt x="3278664" y="0"/>
                </a:lnTo>
                <a:lnTo>
                  <a:pt x="3278664" y="2849457"/>
                </a:lnTo>
                <a:lnTo>
                  <a:pt x="0" y="2849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3" name="Graphic 12" descr="Water with solid fill">
            <a:extLst>
              <a:ext uri="{FF2B5EF4-FFF2-40B4-BE49-F238E27FC236}">
                <a16:creationId xmlns:a16="http://schemas.microsoft.com/office/drawing/2014/main" id="{CEA1A010-3280-8809-D15F-E033EC9FB9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340" y="2810625"/>
            <a:ext cx="914400" cy="914400"/>
          </a:xfrm>
          <a:prstGeom prst="rect">
            <a:avLst/>
          </a:prstGeom>
        </p:spPr>
      </p:pic>
      <p:pic>
        <p:nvPicPr>
          <p:cNvPr id="17" name="Graphic 16" descr="Salt And Pepper with solid fill">
            <a:extLst>
              <a:ext uri="{FF2B5EF4-FFF2-40B4-BE49-F238E27FC236}">
                <a16:creationId xmlns:a16="http://schemas.microsoft.com/office/drawing/2014/main" id="{D285BB37-C9F0-0E61-4F5D-FDD7D92283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8276"/>
          <a:stretch>
            <a:fillRect/>
          </a:stretch>
        </p:blipFill>
        <p:spPr>
          <a:xfrm>
            <a:off x="1295400" y="6341979"/>
            <a:ext cx="650083" cy="125682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8C0F4B8-8D24-8B0F-31FC-AB82C80DBA7E}"/>
              </a:ext>
            </a:extLst>
          </p:cNvPr>
          <p:cNvSpPr txBox="1"/>
          <p:nvPr/>
        </p:nvSpPr>
        <p:spPr>
          <a:xfrm>
            <a:off x="2478490" y="6530597"/>
            <a:ext cx="4132660" cy="8840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t>3 g L-1</a:t>
            </a:r>
          </a:p>
          <a:p>
            <a:r>
              <a:t>Mechanism: stress preparation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66726E6-F896-F3CD-02EF-D1CA9F30F418}"/>
              </a:ext>
            </a:extLst>
          </p:cNvPr>
          <p:cNvGrpSpPr/>
          <p:nvPr/>
        </p:nvGrpSpPr>
        <p:grpSpPr>
          <a:xfrm>
            <a:off x="246586" y="2628900"/>
            <a:ext cx="14630361" cy="1447800"/>
            <a:chOff x="246586" y="2628900"/>
            <a:chExt cx="14630361" cy="1447800"/>
          </a:xfrm>
        </p:grpSpPr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7E5E875D-4D1C-8580-9EF2-E4908D4408E2}"/>
                </a:ext>
              </a:extLst>
            </p:cNvPr>
            <p:cNvSpPr/>
            <p:nvPr/>
          </p:nvSpPr>
          <p:spPr>
            <a:xfrm>
              <a:off x="246586" y="2628900"/>
              <a:ext cx="14630361" cy="1447800"/>
            </a:xfrm>
            <a:custGeom>
              <a:avLst/>
              <a:gdLst>
                <a:gd name="csX0" fmla="*/ 723900 w 14630361"/>
                <a:gd name="csY0" fmla="*/ 0 h 1447800"/>
                <a:gd name="csX1" fmla="*/ 1235775 w 14630361"/>
                <a:gd name="csY1" fmla="*/ 212025 h 1447800"/>
                <a:gd name="csX2" fmla="*/ 1256830 w 14630361"/>
                <a:gd name="csY2" fmla="*/ 237545 h 1447800"/>
                <a:gd name="csX3" fmla="*/ 14483010 w 14630361"/>
                <a:gd name="csY3" fmla="*/ 237545 h 1447800"/>
                <a:gd name="csX4" fmla="*/ 14630361 w 14630361"/>
                <a:gd name="csY4" fmla="*/ 384896 h 1447800"/>
                <a:gd name="csX5" fmla="*/ 14630361 w 14630361"/>
                <a:gd name="csY5" fmla="*/ 974282 h 1447800"/>
                <a:gd name="csX6" fmla="*/ 14483010 w 14630361"/>
                <a:gd name="csY6" fmla="*/ 1121633 h 1447800"/>
                <a:gd name="csX7" fmla="*/ 1327972 w 14630361"/>
                <a:gd name="csY7" fmla="*/ 1121633 h 1447800"/>
                <a:gd name="csX8" fmla="*/ 1324170 w 14630361"/>
                <a:gd name="csY8" fmla="*/ 1128640 h 1447800"/>
                <a:gd name="csX9" fmla="*/ 723900 w 14630361"/>
                <a:gd name="csY9" fmla="*/ 1447800 h 1447800"/>
                <a:gd name="csX10" fmla="*/ 0 w 14630361"/>
                <a:gd name="csY10" fmla="*/ 723900 h 1447800"/>
                <a:gd name="csX11" fmla="*/ 723900 w 14630361"/>
                <a:gd name="csY11" fmla="*/ 0 h 1447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630361" h="1447800">
                  <a:moveTo>
                    <a:pt x="723900" y="0"/>
                  </a:moveTo>
                  <a:cubicBezTo>
                    <a:pt x="923800" y="0"/>
                    <a:pt x="1104775" y="81025"/>
                    <a:pt x="1235775" y="212025"/>
                  </a:cubicBezTo>
                  <a:lnTo>
                    <a:pt x="1256830" y="237545"/>
                  </a:lnTo>
                  <a:lnTo>
                    <a:pt x="14483010" y="237545"/>
                  </a:lnTo>
                  <a:cubicBezTo>
                    <a:pt x="14564390" y="237545"/>
                    <a:pt x="14630361" y="303516"/>
                    <a:pt x="14630361" y="384896"/>
                  </a:cubicBezTo>
                  <a:lnTo>
                    <a:pt x="14630361" y="974282"/>
                  </a:lnTo>
                  <a:cubicBezTo>
                    <a:pt x="14630361" y="1055662"/>
                    <a:pt x="14564390" y="1121633"/>
                    <a:pt x="14483010" y="1121633"/>
                  </a:cubicBezTo>
                  <a:lnTo>
                    <a:pt x="1327972" y="1121633"/>
                  </a:lnTo>
                  <a:lnTo>
                    <a:pt x="1324170" y="1128640"/>
                  </a:lnTo>
                  <a:cubicBezTo>
                    <a:pt x="1194079" y="1321198"/>
                    <a:pt x="973775" y="1447800"/>
                    <a:pt x="723900" y="1447800"/>
                  </a:cubicBezTo>
                  <a:cubicBezTo>
                    <a:pt x="324101" y="1447800"/>
                    <a:pt x="0" y="1123699"/>
                    <a:pt x="0" y="723900"/>
                  </a:cubicBezTo>
                  <a:cubicBezTo>
                    <a:pt x="0" y="324101"/>
                    <a:pt x="324101" y="0"/>
                    <a:pt x="723900" y="0"/>
                  </a:cubicBezTo>
                  <a:close/>
                </a:path>
              </a:pathLst>
            </a:custGeom>
            <a:solidFill>
              <a:srgbClr val="348756">
                <a:alpha val="4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D97267A-C455-0175-84DC-691536FBDC67}"/>
                </a:ext>
              </a:extLst>
            </p:cNvPr>
            <p:cNvSpPr txBox="1"/>
            <p:nvPr/>
          </p:nvSpPr>
          <p:spPr>
            <a:xfrm>
              <a:off x="1791245" y="2801479"/>
              <a:ext cx="4132660" cy="884088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GB" b="1" dirty="0">
                  <a:latin typeface="Poppins" panose="00000500000000000000" pitchFamily="2" charset="0"/>
                  <a:cs typeface="Poppins" panose="00000500000000000000" pitchFamily="2" charset="0"/>
                </a:rPr>
                <a:t>Water</a:t>
              </a:r>
            </a:p>
            <a:p>
              <a:pPr algn="just">
                <a:lnSpc>
                  <a:spcPct val="150000"/>
                </a:lnSpc>
              </a:pPr>
              <a:r>
                <a:rPr lang="en-GB" b="1" dirty="0">
                  <a:latin typeface="Poppins" panose="00000500000000000000" pitchFamily="2" charset="0"/>
                  <a:cs typeface="Poppins" panose="00000500000000000000" pitchFamily="2" charset="0"/>
                </a:rPr>
                <a:t>Mechanism: Fast hydration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14F76E1-2888-B549-00C7-FDF59D7C2DED}"/>
                </a:ext>
              </a:extLst>
            </p:cNvPr>
            <p:cNvSpPr txBox="1"/>
            <p:nvPr/>
          </p:nvSpPr>
          <p:spPr>
            <a:xfrm>
              <a:off x="6940152" y="2768452"/>
              <a:ext cx="3699024" cy="978140"/>
            </a:xfrm>
            <a:prstGeom prst="round2DiagRect">
              <a:avLst/>
            </a:prstGeom>
            <a:noFill/>
            <a:ln w="38100">
              <a:noFill/>
            </a:ln>
          </p:spPr>
          <p:txBody>
            <a:bodyPr wrap="square" numCol="1">
              <a:spAutoFit/>
            </a:bodyPr>
            <a:lstStyle/>
            <a:p>
              <a:r>
                <a:rPr/>
                <a:t>Simplest priming technique</a:t>
              </a:r>
            </a:p>
            <a:p>
              <a:r>
                <a:rPr/>
                <a:t>Dry seeds = control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6A8766-5DCE-2786-8014-C5B8390B681B}"/>
                </a:ext>
              </a:extLst>
            </p:cNvPr>
            <p:cNvSpPr txBox="1"/>
            <p:nvPr/>
          </p:nvSpPr>
          <p:spPr>
            <a:xfrm>
              <a:off x="11097567" y="2768452"/>
              <a:ext cx="3779380" cy="978140"/>
            </a:xfrm>
            <a:prstGeom prst="round2DiagRect">
              <a:avLst/>
            </a:prstGeom>
            <a:noFill/>
            <a:ln w="28575">
              <a:noFill/>
            </a:ln>
          </p:spPr>
          <p:txBody>
            <a:bodyPr wrap="square" numCol="1">
              <a:spAutoFit/>
            </a:bodyPr>
            <a:lstStyle/>
            <a:p>
              <a:r>
                <a:rPr/>
                <a:t>Stop before radicle protrusion</a:t>
              </a:r>
            </a:p>
            <a:p>
              <a:r>
                <a:rPr/>
                <a:t>It softens the seed coat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457258E-E268-B129-31B5-C9451A4FAA9A}"/>
              </a:ext>
            </a:extLst>
          </p:cNvPr>
          <p:cNvGrpSpPr/>
          <p:nvPr/>
        </p:nvGrpSpPr>
        <p:grpSpPr>
          <a:xfrm>
            <a:off x="304800" y="8163774"/>
            <a:ext cx="18080785" cy="1447800"/>
            <a:chOff x="304800" y="8163774"/>
            <a:chExt cx="17790153" cy="1447800"/>
          </a:xfrm>
        </p:grpSpPr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D98CB440-684B-D32F-311F-6B6D87421D58}"/>
                </a:ext>
              </a:extLst>
            </p:cNvPr>
            <p:cNvSpPr/>
            <p:nvPr/>
          </p:nvSpPr>
          <p:spPr>
            <a:xfrm>
              <a:off x="304800" y="8163774"/>
              <a:ext cx="17558972" cy="1447800"/>
            </a:xfrm>
            <a:custGeom>
              <a:avLst/>
              <a:gdLst>
                <a:gd name="csX0" fmla="*/ 723900 w 17558972"/>
                <a:gd name="csY0" fmla="*/ 0 h 1447800"/>
                <a:gd name="csX1" fmla="*/ 1235775 w 17558972"/>
                <a:gd name="csY1" fmla="*/ 212025 h 1447800"/>
                <a:gd name="csX2" fmla="*/ 1266976 w 17558972"/>
                <a:gd name="csY2" fmla="*/ 249842 h 1447800"/>
                <a:gd name="csX3" fmla="*/ 1268133 w 17558972"/>
                <a:gd name="csY3" fmla="*/ 249608 h 1447800"/>
                <a:gd name="csX4" fmla="*/ 17395740 w 17558972"/>
                <a:gd name="csY4" fmla="*/ 249608 h 1447800"/>
                <a:gd name="csX5" fmla="*/ 17558972 w 17558972"/>
                <a:gd name="csY5" fmla="*/ 412841 h 1447800"/>
                <a:gd name="csX6" fmla="*/ 17558972 w 17558972"/>
                <a:gd name="csY6" fmla="*/ 1065754 h 1447800"/>
                <a:gd name="csX7" fmla="*/ 17395740 w 17558972"/>
                <a:gd name="csY7" fmla="*/ 1228987 h 1447800"/>
                <a:gd name="csX8" fmla="*/ 1268133 w 17558972"/>
                <a:gd name="csY8" fmla="*/ 1228987 h 1447800"/>
                <a:gd name="csX9" fmla="*/ 1245196 w 17558972"/>
                <a:gd name="csY9" fmla="*/ 1224356 h 1447800"/>
                <a:gd name="csX10" fmla="*/ 1235775 w 17558972"/>
                <a:gd name="csY10" fmla="*/ 1235775 h 1447800"/>
                <a:gd name="csX11" fmla="*/ 723900 w 17558972"/>
                <a:gd name="csY11" fmla="*/ 1447800 h 1447800"/>
                <a:gd name="csX12" fmla="*/ 0 w 17558972"/>
                <a:gd name="csY12" fmla="*/ 723900 h 1447800"/>
                <a:gd name="csX13" fmla="*/ 723900 w 17558972"/>
                <a:gd name="csY13" fmla="*/ 0 h 1447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558972" h="1447800">
                  <a:moveTo>
                    <a:pt x="723900" y="0"/>
                  </a:moveTo>
                  <a:cubicBezTo>
                    <a:pt x="923800" y="0"/>
                    <a:pt x="1104775" y="81025"/>
                    <a:pt x="1235775" y="212025"/>
                  </a:cubicBezTo>
                  <a:lnTo>
                    <a:pt x="1266976" y="249842"/>
                  </a:lnTo>
                  <a:lnTo>
                    <a:pt x="1268133" y="249608"/>
                  </a:lnTo>
                  <a:lnTo>
                    <a:pt x="17395740" y="249608"/>
                  </a:lnTo>
                  <a:cubicBezTo>
                    <a:pt x="17485892" y="249608"/>
                    <a:pt x="17558972" y="322690"/>
                    <a:pt x="17558972" y="412841"/>
                  </a:cubicBezTo>
                  <a:lnTo>
                    <a:pt x="17558972" y="1065754"/>
                  </a:lnTo>
                  <a:cubicBezTo>
                    <a:pt x="17558972" y="1155905"/>
                    <a:pt x="17485892" y="1228987"/>
                    <a:pt x="17395740" y="1228987"/>
                  </a:cubicBezTo>
                  <a:lnTo>
                    <a:pt x="1268133" y="1228987"/>
                  </a:lnTo>
                  <a:lnTo>
                    <a:pt x="1245196" y="1224356"/>
                  </a:lnTo>
                  <a:lnTo>
                    <a:pt x="1235775" y="1235775"/>
                  </a:lnTo>
                  <a:cubicBezTo>
                    <a:pt x="1104775" y="1366775"/>
                    <a:pt x="923800" y="1447800"/>
                    <a:pt x="723900" y="1447800"/>
                  </a:cubicBezTo>
                  <a:cubicBezTo>
                    <a:pt x="324101" y="1447800"/>
                    <a:pt x="0" y="1123699"/>
                    <a:pt x="0" y="723900"/>
                  </a:cubicBezTo>
                  <a:cubicBezTo>
                    <a:pt x="0" y="324101"/>
                    <a:pt x="324101" y="0"/>
                    <a:pt x="723900" y="0"/>
                  </a:cubicBezTo>
                  <a:close/>
                </a:path>
              </a:pathLst>
            </a:custGeom>
            <a:solidFill>
              <a:srgbClr val="34875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/>
            </a:p>
          </p:txBody>
        </p:sp>
        <p:pic>
          <p:nvPicPr>
            <p:cNvPr id="19" name="Graphic 18" descr="Tea with solid fill">
              <a:extLst>
                <a:ext uri="{FF2B5EF4-FFF2-40B4-BE49-F238E27FC236}">
                  <a16:creationId xmlns:a16="http://schemas.microsoft.com/office/drawing/2014/main" id="{EDBB0E2A-A51B-1EB9-0C7A-17E4B91DF1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92448" y="8362373"/>
              <a:ext cx="979378" cy="979378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0A613AC-6D16-07A5-7C72-8293B1387834}"/>
                </a:ext>
              </a:extLst>
            </p:cNvPr>
            <p:cNvSpPr txBox="1"/>
            <p:nvPr/>
          </p:nvSpPr>
          <p:spPr>
            <a:xfrm>
              <a:off x="1978653" y="8361804"/>
              <a:ext cx="4762502" cy="884088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r>
                <a:t>2%-4% chamomile tea</a:t>
              </a:r>
            </a:p>
            <a:p>
              <a:r>
                <a:t>Mechanism: plant-extract priming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2BC8E69-20A2-E418-0F0E-5E8C0EE63423}"/>
                </a:ext>
              </a:extLst>
            </p:cNvPr>
            <p:cNvSpPr txBox="1"/>
            <p:nvPr/>
          </p:nvSpPr>
          <p:spPr>
            <a:xfrm>
              <a:off x="6569526" y="8343900"/>
              <a:ext cx="4936674" cy="978140"/>
            </a:xfrm>
            <a:prstGeom prst="round2DiagRect">
              <a:avLst/>
            </a:prstGeom>
            <a:noFill/>
            <a:ln w="38100">
              <a:noFill/>
            </a:ln>
          </p:spPr>
          <p:txBody>
            <a:bodyPr wrap="square" numCol="1">
              <a:spAutoFit/>
            </a:bodyPr>
            <a:lstStyle>
              <a:defPPr>
                <a:defRPr lang="en-US"/>
              </a:defPPr>
              <a:lvl1pPr algn="just">
                <a:lnSpc>
                  <a:spcPct val="150000"/>
                </a:lnSpc>
                <a:defRPr>
                  <a:latin typeface="Poppins" panose="00000500000000000000" pitchFamily="2" charset="0"/>
                  <a:cs typeface="Poppins" panose="00000500000000000000" pitchFamily="2" charset="0"/>
                </a:defRPr>
              </a:lvl1pPr>
            </a:lstStyle>
            <a:p>
              <a:pPr>
                <a:buSzPct val="100000"/>
              </a:pPr>
              <a:r>
                <a:rPr lang="en-US" b="1" dirty="0"/>
                <a:t>Antioxidant source</a:t>
              </a:r>
            </a:p>
            <a:p>
              <a:pPr>
                <a:buSzPct val="100000"/>
              </a:pPr>
              <a:r>
                <a:rPr lang="en-US" b="1" dirty="0"/>
                <a:t>Acids can help soften tough seed coats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31BFF36-3A9F-3174-583D-4F790BCE1022}"/>
                </a:ext>
              </a:extLst>
            </p:cNvPr>
            <p:cNvSpPr txBox="1"/>
            <p:nvPr/>
          </p:nvSpPr>
          <p:spPr>
            <a:xfrm>
              <a:off x="11401123" y="8343900"/>
              <a:ext cx="6693830" cy="978140"/>
            </a:xfrm>
            <a:prstGeom prst="round2DiagRect">
              <a:avLst/>
            </a:prstGeom>
            <a:noFill/>
            <a:ln w="38100">
              <a:noFill/>
            </a:ln>
          </p:spPr>
          <p:txBody>
            <a:bodyPr wrap="square" numCol="1">
              <a:spAutoFit/>
            </a:bodyPr>
            <a:lstStyle>
              <a:defPPr>
                <a:defRPr lang="en-US"/>
              </a:defPPr>
              <a:lvl1pPr algn="just">
                <a:lnSpc>
                  <a:spcPct val="150000"/>
                </a:lnSpc>
                <a:defRPr>
                  <a:latin typeface="Poppins" panose="00000500000000000000" pitchFamily="2" charset="0"/>
                  <a:cs typeface="Poppins" panose="00000500000000000000" pitchFamily="2" charset="0"/>
                </a:defRPr>
              </a:lvl1pPr>
            </a:lstStyle>
            <a:p>
              <a:r>
                <a:rPr/>
                <a:t>High concentration may inhibit growth</a:t>
              </a:r>
            </a:p>
            <a:p>
              <a:r>
                <a:rPr/>
                <a:t>Contains plant bioactive compounds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52C9185-E043-8C6B-581A-0CB2E149D937}"/>
              </a:ext>
            </a:extLst>
          </p:cNvPr>
          <p:cNvSpPr txBox="1"/>
          <p:nvPr/>
        </p:nvSpPr>
        <p:spPr>
          <a:xfrm>
            <a:off x="6160893" y="6531533"/>
            <a:ext cx="5257541" cy="978140"/>
          </a:xfrm>
          <a:prstGeom prst="round2DiagRect">
            <a:avLst/>
          </a:prstGeom>
          <a:noFill/>
          <a:ln w="38100">
            <a:noFill/>
          </a:ln>
        </p:spPr>
        <p:txBody>
          <a:bodyPr wrap="square" numCol="1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/>
              <a:t>May prepare salt-stress responses</a:t>
            </a:r>
          </a:p>
          <a:p>
            <a:r>
              <a:rPr/>
              <a:t>Stress-response pathways may activate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C67A4B4-7D12-EBFF-0446-AF5E0B3F136B}"/>
              </a:ext>
            </a:extLst>
          </p:cNvPr>
          <p:cNvSpPr txBox="1"/>
          <p:nvPr/>
        </p:nvSpPr>
        <p:spPr>
          <a:xfrm>
            <a:off x="11437838" y="6533058"/>
            <a:ext cx="6088162" cy="978140"/>
          </a:xfrm>
          <a:prstGeom prst="round2DiagRect">
            <a:avLst/>
          </a:prstGeom>
          <a:noFill/>
          <a:ln w="38100">
            <a:noFill/>
          </a:ln>
        </p:spPr>
        <p:txBody>
          <a:bodyPr wrap="square" numCol="1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/>
              <a:t>May improve salt-stress response</a:t>
            </a:r>
          </a:p>
          <a:p>
            <a:r>
              <a:rPr/>
              <a:t>Too much salt is toxic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D06B604-2A3A-7922-E514-12ED16A4D73F}"/>
              </a:ext>
            </a:extLst>
          </p:cNvPr>
          <p:cNvGrpSpPr/>
          <p:nvPr/>
        </p:nvGrpSpPr>
        <p:grpSpPr>
          <a:xfrm>
            <a:off x="796364" y="4314217"/>
            <a:ext cx="14748436" cy="1447800"/>
            <a:chOff x="796364" y="4314217"/>
            <a:chExt cx="14748436" cy="1447800"/>
          </a:xfrm>
        </p:grpSpPr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6787DFA8-7DE8-F38C-013C-F567064ED269}"/>
                </a:ext>
              </a:extLst>
            </p:cNvPr>
            <p:cNvSpPr/>
            <p:nvPr/>
          </p:nvSpPr>
          <p:spPr>
            <a:xfrm>
              <a:off x="796364" y="4314217"/>
              <a:ext cx="14739813" cy="1447800"/>
            </a:xfrm>
            <a:custGeom>
              <a:avLst/>
              <a:gdLst>
                <a:gd name="csX0" fmla="*/ 723900 w 14739813"/>
                <a:gd name="csY0" fmla="*/ 0 h 1447800"/>
                <a:gd name="csX1" fmla="*/ 1324170 w 14739813"/>
                <a:gd name="csY1" fmla="*/ 319160 h 1447800"/>
                <a:gd name="csX2" fmla="*/ 1371325 w 14739813"/>
                <a:gd name="csY2" fmla="*/ 406038 h 1447800"/>
                <a:gd name="csX3" fmla="*/ 14604150 w 14739813"/>
                <a:gd name="csY3" fmla="*/ 406038 h 1447800"/>
                <a:gd name="csX4" fmla="*/ 14739813 w 14739813"/>
                <a:gd name="csY4" fmla="*/ 541701 h 1447800"/>
                <a:gd name="csX5" fmla="*/ 14739813 w 14739813"/>
                <a:gd name="csY5" fmla="*/ 1084336 h 1447800"/>
                <a:gd name="csX6" fmla="*/ 14604150 w 14739813"/>
                <a:gd name="csY6" fmla="*/ 1219999 h 1447800"/>
                <a:gd name="csX7" fmla="*/ 1248791 w 14739813"/>
                <a:gd name="csY7" fmla="*/ 1219999 h 1447800"/>
                <a:gd name="csX8" fmla="*/ 1235775 w 14739813"/>
                <a:gd name="csY8" fmla="*/ 1235775 h 1447800"/>
                <a:gd name="csX9" fmla="*/ 723900 w 14739813"/>
                <a:gd name="csY9" fmla="*/ 1447800 h 1447800"/>
                <a:gd name="csX10" fmla="*/ 0 w 14739813"/>
                <a:gd name="csY10" fmla="*/ 723900 h 1447800"/>
                <a:gd name="csX11" fmla="*/ 723900 w 14739813"/>
                <a:gd name="csY11" fmla="*/ 0 h 1447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739813" h="1447800">
                  <a:moveTo>
                    <a:pt x="723900" y="0"/>
                  </a:moveTo>
                  <a:cubicBezTo>
                    <a:pt x="973775" y="0"/>
                    <a:pt x="1194080" y="126602"/>
                    <a:pt x="1324170" y="319160"/>
                  </a:cubicBezTo>
                  <a:lnTo>
                    <a:pt x="1371325" y="406038"/>
                  </a:lnTo>
                  <a:lnTo>
                    <a:pt x="14604150" y="406038"/>
                  </a:lnTo>
                  <a:cubicBezTo>
                    <a:pt x="14679075" y="406038"/>
                    <a:pt x="14739813" y="466776"/>
                    <a:pt x="14739813" y="541701"/>
                  </a:cubicBezTo>
                  <a:lnTo>
                    <a:pt x="14739813" y="1084336"/>
                  </a:lnTo>
                  <a:cubicBezTo>
                    <a:pt x="14739813" y="1159261"/>
                    <a:pt x="14679075" y="1219999"/>
                    <a:pt x="14604150" y="1219999"/>
                  </a:cubicBezTo>
                  <a:lnTo>
                    <a:pt x="1248791" y="1219999"/>
                  </a:lnTo>
                  <a:lnTo>
                    <a:pt x="1235775" y="1235775"/>
                  </a:lnTo>
                  <a:cubicBezTo>
                    <a:pt x="1104775" y="1366775"/>
                    <a:pt x="923800" y="1447800"/>
                    <a:pt x="723900" y="1447800"/>
                  </a:cubicBezTo>
                  <a:cubicBezTo>
                    <a:pt x="324101" y="1447800"/>
                    <a:pt x="0" y="1123699"/>
                    <a:pt x="0" y="723900"/>
                  </a:cubicBezTo>
                  <a:cubicBezTo>
                    <a:pt x="0" y="324101"/>
                    <a:pt x="324101" y="0"/>
                    <a:pt x="723900" y="0"/>
                  </a:cubicBezTo>
                  <a:close/>
                </a:path>
              </a:pathLst>
            </a:custGeom>
            <a:solidFill>
              <a:srgbClr val="348756">
                <a:alpha val="5490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8808AF8-F150-337C-3986-DDDEF949B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103" y="4542259"/>
              <a:ext cx="914319" cy="91431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C42DF5-C856-E3DB-5CA3-6C2B1EA5375F}"/>
                </a:ext>
              </a:extLst>
            </p:cNvPr>
            <p:cNvSpPr txBox="1"/>
            <p:nvPr/>
          </p:nvSpPr>
          <p:spPr>
            <a:xfrm>
              <a:off x="6524376" y="4580316"/>
              <a:ext cx="4114800" cy="978140"/>
            </a:xfrm>
            <a:prstGeom prst="round2DiagRect">
              <a:avLst/>
            </a:prstGeom>
            <a:noFill/>
            <a:ln w="38100">
              <a:noFill/>
            </a:ln>
          </p:spPr>
          <p:txBody>
            <a:bodyPr wrap="square" numCol="1">
              <a:spAutoFit/>
            </a:bodyPr>
            <a:lstStyle>
              <a:defPPr>
                <a:defRPr lang="en-US"/>
              </a:defPPr>
              <a:lvl1pPr algn="just">
                <a:lnSpc>
                  <a:spcPct val="150000"/>
                </a:lnSpc>
                <a:defRPr>
                  <a:latin typeface="Poppins" panose="00000500000000000000" pitchFamily="2" charset="0"/>
                  <a:cs typeface="Poppins" panose="00000500000000000000" pitchFamily="2" charset="0"/>
                </a:defRPr>
              </a:lvl1pPr>
            </a:lstStyle>
            <a:p>
              <a:r>
                <a:t>Lower external water potential</a:t>
              </a:r>
            </a:p>
            <a:p>
              <a:r>
                <a:t>Slows water uptake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E34D7BA-4223-35D8-2BCE-12762402DEDF}"/>
                </a:ext>
              </a:extLst>
            </p:cNvPr>
            <p:cNvSpPr txBox="1"/>
            <p:nvPr/>
          </p:nvSpPr>
          <p:spPr>
            <a:xfrm>
              <a:off x="10972800" y="4622560"/>
              <a:ext cx="4572000" cy="978140"/>
            </a:xfrm>
            <a:prstGeom prst="round2DiagRect">
              <a:avLst/>
            </a:prstGeom>
            <a:noFill/>
            <a:ln w="38100">
              <a:noFill/>
            </a:ln>
          </p:spPr>
          <p:txBody>
            <a:bodyPr wrap="square" numCol="1">
              <a:spAutoFit/>
            </a:bodyPr>
            <a:lstStyle>
              <a:defPPr>
                <a:defRPr lang="en-US"/>
              </a:defPPr>
              <a:lvl1pPr algn="just">
                <a:lnSpc>
                  <a:spcPct val="150000"/>
                </a:lnSpc>
                <a:defRPr>
                  <a:latin typeface="Poppins" panose="00000500000000000000" pitchFamily="2" charset="0"/>
                  <a:cs typeface="Poppins" panose="00000500000000000000" pitchFamily="2" charset="0"/>
                </a:defRPr>
              </a:lvl1pPr>
            </a:lstStyle>
            <a:p>
              <a:r>
                <a:rPr/>
                <a:t>Sugar/osmotic cue; prepare fresh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565B3C4-C69D-877E-7D9B-0B604FE4CAAF}"/>
                </a:ext>
              </a:extLst>
            </p:cNvPr>
            <p:cNvSpPr txBox="1"/>
            <p:nvPr/>
          </p:nvSpPr>
          <p:spPr>
            <a:xfrm>
              <a:off x="2272529" y="4644056"/>
              <a:ext cx="4132660" cy="884088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r>
                <a:t>10 g L-1</a:t>
              </a:r>
            </a:p>
            <a:p>
              <a:r>
                <a:t>Mechanism: stress preparation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28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D614CFAC-837B-1A95-135A-AF3ECE064489}"/>
              </a:ext>
            </a:extLst>
          </p:cNvPr>
          <p:cNvSpPr/>
          <p:nvPr/>
        </p:nvSpPr>
        <p:spPr>
          <a:xfrm>
            <a:off x="3163238" y="6556036"/>
            <a:ext cx="11771962" cy="2941919"/>
          </a:xfrm>
          <a:prstGeom prst="round2DiagRect">
            <a:avLst/>
          </a:prstGeom>
          <a:solidFill>
            <a:srgbClr val="348756">
              <a:alpha val="8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"/>
          <p:cNvGrpSpPr/>
          <p:nvPr/>
        </p:nvGrpSpPr>
        <p:grpSpPr>
          <a:xfrm>
            <a:off x="-457665" y="715033"/>
            <a:ext cx="19203330" cy="1413844"/>
            <a:chOff x="0" y="0"/>
            <a:chExt cx="5057667" cy="372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7667" cy="372371"/>
            </a:xfrm>
            <a:custGeom>
              <a:avLst/>
              <a:gdLst/>
              <a:ahLst/>
              <a:cxnLst/>
              <a:rect l="l" t="t" r="r" b="b"/>
              <a:pathLst>
                <a:path w="5057667" h="372371">
                  <a:moveTo>
                    <a:pt x="0" y="0"/>
                  </a:moveTo>
                  <a:lnTo>
                    <a:pt x="5057667" y="0"/>
                  </a:lnTo>
                  <a:lnTo>
                    <a:pt x="5057667" y="372371"/>
                  </a:lnTo>
                  <a:lnTo>
                    <a:pt x="0" y="372371"/>
                  </a:lnTo>
                  <a:close/>
                </a:path>
              </a:pathLst>
            </a:custGeom>
            <a:solidFill>
              <a:srgbClr val="34875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057667" cy="419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95948" y="973505"/>
            <a:ext cx="15735028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4"/>
              </a:lnSpc>
            </a:pPr>
            <a:r>
              <a:rPr lang="en-US" sz="7617" dirty="0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Experimental design</a:t>
            </a:r>
          </a:p>
        </p:txBody>
      </p:sp>
      <p:sp>
        <p:nvSpPr>
          <p:cNvPr id="6" name="Freeform 6"/>
          <p:cNvSpPr/>
          <p:nvPr/>
        </p:nvSpPr>
        <p:spPr>
          <a:xfrm>
            <a:off x="14318409" y="120341"/>
            <a:ext cx="3278664" cy="2849457"/>
          </a:xfrm>
          <a:custGeom>
            <a:avLst/>
            <a:gdLst/>
            <a:ahLst/>
            <a:cxnLst/>
            <a:rect l="l" t="t" r="r" b="b"/>
            <a:pathLst>
              <a:path w="3278664" h="2849457">
                <a:moveTo>
                  <a:pt x="0" y="0"/>
                </a:moveTo>
                <a:lnTo>
                  <a:pt x="3278664" y="0"/>
                </a:lnTo>
                <a:lnTo>
                  <a:pt x="3278664" y="2849457"/>
                </a:lnTo>
                <a:lnTo>
                  <a:pt x="0" y="2849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4EA9BA-89C7-42D9-D6C0-9640DBF4336B}"/>
              </a:ext>
            </a:extLst>
          </p:cNvPr>
          <p:cNvSpPr txBox="1"/>
          <p:nvPr/>
        </p:nvSpPr>
        <p:spPr>
          <a:xfrm>
            <a:off x="2861042" y="3314700"/>
            <a:ext cx="2128157" cy="442674"/>
          </a:xfrm>
          <a:prstGeom prst="roundRect">
            <a:avLst/>
          </a:prstGeom>
          <a:solidFill>
            <a:srgbClr val="AECFBB"/>
          </a:solidFill>
        </p:spPr>
        <p:txBody>
          <a:bodyPr wrap="square" rtlCol="0">
            <a:spAutoFit/>
          </a:bodyPr>
          <a:lstStyle/>
          <a:p>
            <a:r>
              <a:t>Hydropriming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984AD8-6584-0F27-A5FF-D97FEC467557}"/>
              </a:ext>
            </a:extLst>
          </p:cNvPr>
          <p:cNvSpPr txBox="1"/>
          <p:nvPr/>
        </p:nvSpPr>
        <p:spPr>
          <a:xfrm>
            <a:off x="6442874" y="3314700"/>
            <a:ext cx="1919370" cy="442674"/>
          </a:xfrm>
          <a:prstGeom prst="roundRect">
            <a:avLst/>
          </a:prstGeom>
          <a:solidFill>
            <a:srgbClr val="90BDA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>
                <a:latin typeface="Poppins" panose="00000500000000000000" pitchFamily="2" charset="0"/>
                <a:cs typeface="Poppins" panose="00000500000000000000" pitchFamily="2" charset="0"/>
              </a:rPr>
              <a:t>Halopriming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A7C4A1-ED45-F2E9-3EB4-3E75EF2400B7}"/>
              </a:ext>
            </a:extLst>
          </p:cNvPr>
          <p:cNvSpPr txBox="1"/>
          <p:nvPr/>
        </p:nvSpPr>
        <p:spPr>
          <a:xfrm>
            <a:off x="9815919" y="3314700"/>
            <a:ext cx="2128157" cy="442674"/>
          </a:xfrm>
          <a:prstGeom prst="roundRect">
            <a:avLst/>
          </a:prstGeom>
          <a:solidFill>
            <a:srgbClr val="5D9F78"/>
          </a:solidFill>
        </p:spPr>
        <p:txBody>
          <a:bodyPr wrap="square" rtlCol="0">
            <a:spAutoFit/>
          </a:bodyPr>
          <a:lstStyle/>
          <a:p>
            <a:r>
              <a:t>Sugar / osmotic priming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87A016-EDCF-E5D7-E52B-3310FD5FEABC}"/>
              </a:ext>
            </a:extLst>
          </p:cNvPr>
          <p:cNvSpPr txBox="1"/>
          <p:nvPr/>
        </p:nvSpPr>
        <p:spPr>
          <a:xfrm>
            <a:off x="13298799" y="3314700"/>
            <a:ext cx="2128157" cy="442674"/>
          </a:xfrm>
          <a:prstGeom prst="roundRect">
            <a:avLst/>
          </a:prstGeom>
          <a:solidFill>
            <a:srgbClr val="348756"/>
          </a:solidFill>
        </p:spPr>
        <p:txBody>
          <a:bodyPr wrap="square" rtlCol="0">
            <a:spAutoFit/>
          </a:bodyPr>
          <a:lstStyle/>
          <a:p>
            <a:r>
              <a:t>Plant-extract priming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6A57F9-DCF7-69FA-17E5-AF6FA5FD4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221" y="4076700"/>
            <a:ext cx="2971800" cy="21327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5BAF74-998A-4C00-89B6-8B3F03134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659" y="4076700"/>
            <a:ext cx="2971800" cy="21327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E37A69-5F7B-5236-37A9-0FC482AB6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097" y="4082143"/>
            <a:ext cx="2971800" cy="21327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488D37-9B06-58E0-2AFD-683EE2B74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978" y="4071257"/>
            <a:ext cx="2971800" cy="2132796"/>
          </a:xfrm>
          <a:prstGeom prst="rect">
            <a:avLst/>
          </a:prstGeom>
        </p:spPr>
      </p:pic>
      <p:sp>
        <p:nvSpPr>
          <p:cNvPr id="24" name="Text 22">
            <a:extLst>
              <a:ext uri="{FF2B5EF4-FFF2-40B4-BE49-F238E27FC236}">
                <a16:creationId xmlns:a16="http://schemas.microsoft.com/office/drawing/2014/main" id="{A763F02C-ED11-5ABC-0B30-BC5877E712E8}"/>
              </a:ext>
            </a:extLst>
          </p:cNvPr>
          <p:cNvSpPr/>
          <p:nvPr/>
        </p:nvSpPr>
        <p:spPr>
          <a:xfrm>
            <a:off x="3301935" y="7065548"/>
            <a:ext cx="6117497" cy="213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t>Dry control seeds + primed seeds; same number per plate</a:t>
            </a:r>
          </a:p>
          <a:p>
            <a:r>
              <a:t>Temperature: 20–25 °C</a:t>
            </a:r>
          </a:p>
          <a:p>
            <a:r>
              <a:t>1 plate = 1 replicate</a:t>
            </a:r>
          </a:p>
          <a:p>
            <a:r>
              <a:t>3 replicates per treatment</a:t>
            </a:r>
          </a:p>
          <a:p>
            <a:r>
              <a:t>Saline stress: pilot 75-100 mM NaCl; 150 mM = severe stress</a:t>
            </a:r>
          </a:p>
        </p:txBody>
      </p:sp>
      <p:sp>
        <p:nvSpPr>
          <p:cNvPr id="30" name="Text 22">
            <a:extLst>
              <a:ext uri="{FF2B5EF4-FFF2-40B4-BE49-F238E27FC236}">
                <a16:creationId xmlns:a16="http://schemas.microsoft.com/office/drawing/2014/main" id="{9BC25E73-7734-4B9C-D506-7EB7678C8828}"/>
              </a:ext>
            </a:extLst>
          </p:cNvPr>
          <p:cNvSpPr/>
          <p:nvPr/>
        </p:nvSpPr>
        <p:spPr>
          <a:xfrm>
            <a:off x="9466264" y="7285197"/>
            <a:ext cx="4955624" cy="169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  <a:buSzPct val="100000"/>
            </a:pPr>
            <a:r>
              <a:rPr lang="en-US" b="1" dirty="0">
                <a:solidFill>
                  <a:schemeClr val="bg1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Germination percentage (GP)</a:t>
            </a:r>
          </a:p>
          <a:p>
            <a:pPr algn="ctr">
              <a:lnSpc>
                <a:spcPct val="150000"/>
              </a:lnSpc>
              <a:buSzPct val="100000"/>
            </a:pPr>
            <a:r>
              <a:rPr lang="en-US" b="1" dirty="0">
                <a:solidFill>
                  <a:schemeClr val="bg1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Mean germination time (MGT)</a:t>
            </a:r>
          </a:p>
          <a:p>
            <a:pPr algn="ctr">
              <a:lnSpc>
                <a:spcPct val="150000"/>
              </a:lnSpc>
              <a:buSzPct val="100000"/>
            </a:pPr>
            <a:r>
              <a:rPr lang="en-US" b="1" dirty="0">
                <a:solidFill>
                  <a:schemeClr val="bg1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Seedling vigor index (SVI)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DF5ECAE-6FD3-2C12-3660-2D25B9439009}"/>
              </a:ext>
            </a:extLst>
          </p:cNvPr>
          <p:cNvCxnSpPr>
            <a:cxnSpLocks/>
          </p:cNvCxnSpPr>
          <p:nvPr/>
        </p:nvCxnSpPr>
        <p:spPr>
          <a:xfrm>
            <a:off x="9372600" y="6811327"/>
            <a:ext cx="0" cy="24313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phic 41" descr="Clipboard with solid fill">
            <a:extLst>
              <a:ext uri="{FF2B5EF4-FFF2-40B4-BE49-F238E27FC236}">
                <a16:creationId xmlns:a16="http://schemas.microsoft.com/office/drawing/2014/main" id="{1A1BD2BB-B61A-7D69-52CC-0FDD48F95C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05677" y="6652006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25858-5DB7-E9BB-BDAA-AD06E9645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EEECF4D-AAD8-8CD3-6B19-3C9DDE5F69E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8" b="-1810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5014A53-509E-1483-DCB1-28008252DA86}"/>
              </a:ext>
            </a:extLst>
          </p:cNvPr>
          <p:cNvGrpSpPr/>
          <p:nvPr/>
        </p:nvGrpSpPr>
        <p:grpSpPr>
          <a:xfrm>
            <a:off x="-457665" y="2829442"/>
            <a:ext cx="19203330" cy="4628115"/>
            <a:chOff x="0" y="0"/>
            <a:chExt cx="5057667" cy="121892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CDA523B-63CA-B59B-4C4D-C3BEDDDAE7AF}"/>
                </a:ext>
              </a:extLst>
            </p:cNvPr>
            <p:cNvSpPr/>
            <p:nvPr/>
          </p:nvSpPr>
          <p:spPr>
            <a:xfrm>
              <a:off x="0" y="0"/>
              <a:ext cx="5057667" cy="1218928"/>
            </a:xfrm>
            <a:custGeom>
              <a:avLst/>
              <a:gdLst/>
              <a:ahLst/>
              <a:cxnLst/>
              <a:rect l="l" t="t" r="r" b="b"/>
              <a:pathLst>
                <a:path w="5057667" h="1218928">
                  <a:moveTo>
                    <a:pt x="0" y="0"/>
                  </a:moveTo>
                  <a:lnTo>
                    <a:pt x="5057667" y="0"/>
                  </a:lnTo>
                  <a:lnTo>
                    <a:pt x="5057667" y="1218928"/>
                  </a:lnTo>
                  <a:lnTo>
                    <a:pt x="0" y="1218928"/>
                  </a:lnTo>
                  <a:close/>
                </a:path>
              </a:pathLst>
            </a:custGeom>
            <a:solidFill>
              <a:srgbClr val="348756">
                <a:alpha val="54902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DED2848-35DB-1101-5B9F-9E61CB39C438}"/>
                </a:ext>
              </a:extLst>
            </p:cNvPr>
            <p:cNvSpPr txBox="1"/>
            <p:nvPr/>
          </p:nvSpPr>
          <p:spPr>
            <a:xfrm>
              <a:off x="0" y="-47625"/>
              <a:ext cx="5057667" cy="12665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DAD94BA-E7A6-7D88-FD22-B88E45C39522}"/>
              </a:ext>
            </a:extLst>
          </p:cNvPr>
          <p:cNvGrpSpPr/>
          <p:nvPr/>
        </p:nvGrpSpPr>
        <p:grpSpPr>
          <a:xfrm>
            <a:off x="8036139" y="138348"/>
            <a:ext cx="10010304" cy="10010304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CE31EFA-DBEE-D574-8904-07CC65DF856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8756">
                <a:alpha val="6078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543200B-6268-2A92-7B7E-6D1F82B13B6F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96656427-5093-7102-9F0A-5522F4D88F07}"/>
              </a:ext>
            </a:extLst>
          </p:cNvPr>
          <p:cNvGrpSpPr/>
          <p:nvPr/>
        </p:nvGrpSpPr>
        <p:grpSpPr>
          <a:xfrm>
            <a:off x="8324435" y="426644"/>
            <a:ext cx="9433712" cy="9433712"/>
            <a:chOff x="0" y="0"/>
            <a:chExt cx="812800" cy="81280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48C11A9-AEA2-473A-182A-763A4276DFD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8756">
                <a:alpha val="54902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4E2CA365-12EB-8AB2-3855-C50D43657C8B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B50E5AB5-0B9C-83A2-FD08-377C4D35D6A1}"/>
              </a:ext>
            </a:extLst>
          </p:cNvPr>
          <p:cNvGrpSpPr>
            <a:grpSpLocks noChangeAspect="1"/>
          </p:cNvGrpSpPr>
          <p:nvPr/>
        </p:nvGrpSpPr>
        <p:grpSpPr>
          <a:xfrm>
            <a:off x="8737568" y="839794"/>
            <a:ext cx="8607446" cy="8607411"/>
            <a:chOff x="0" y="0"/>
            <a:chExt cx="6350000" cy="6349975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19289A6-1CF8-5317-0139-7C983BCC1FD8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757" r="-2575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B61AFE8C-C308-CD6C-73EC-E78A751DC7C0}"/>
              </a:ext>
            </a:extLst>
          </p:cNvPr>
          <p:cNvSpPr/>
          <p:nvPr/>
        </p:nvSpPr>
        <p:spPr>
          <a:xfrm>
            <a:off x="2202036" y="279579"/>
            <a:ext cx="2888921" cy="1204972"/>
          </a:xfrm>
          <a:custGeom>
            <a:avLst/>
            <a:gdLst/>
            <a:ahLst/>
            <a:cxnLst/>
            <a:rect l="l" t="t" r="r" b="b"/>
            <a:pathLst>
              <a:path w="2888921" h="1204972">
                <a:moveTo>
                  <a:pt x="0" y="0"/>
                </a:moveTo>
                <a:lnTo>
                  <a:pt x="2888922" y="0"/>
                </a:lnTo>
                <a:lnTo>
                  <a:pt x="2888922" y="1204972"/>
                </a:lnTo>
                <a:lnTo>
                  <a:pt x="0" y="1204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1A9DDCD-1805-7D47-CBA3-2A4017DEF2C0}"/>
              </a:ext>
            </a:extLst>
          </p:cNvPr>
          <p:cNvSpPr/>
          <p:nvPr/>
        </p:nvSpPr>
        <p:spPr>
          <a:xfrm>
            <a:off x="180397" y="-71663"/>
            <a:ext cx="1696605" cy="1822914"/>
          </a:xfrm>
          <a:custGeom>
            <a:avLst/>
            <a:gdLst/>
            <a:ahLst/>
            <a:cxnLst/>
            <a:rect l="l" t="t" r="r" b="b"/>
            <a:pathLst>
              <a:path w="1696605" h="1822914">
                <a:moveTo>
                  <a:pt x="0" y="0"/>
                </a:moveTo>
                <a:lnTo>
                  <a:pt x="1696606" y="0"/>
                </a:lnTo>
                <a:lnTo>
                  <a:pt x="1696606" y="1822914"/>
                </a:lnTo>
                <a:lnTo>
                  <a:pt x="0" y="1822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960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E3DA0F3-4A10-543D-43F4-D05E2FE719A8}"/>
              </a:ext>
            </a:extLst>
          </p:cNvPr>
          <p:cNvSpPr txBox="1"/>
          <p:nvPr/>
        </p:nvSpPr>
        <p:spPr>
          <a:xfrm>
            <a:off x="228600" y="3390900"/>
            <a:ext cx="7712307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92"/>
              </a:lnSpc>
            </a:pPr>
            <a:r>
              <a:rPr lang="en-US" sz="11332" dirty="0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Let's practice!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EC0E42F-8EA5-7507-47C9-D8A76AC77BB5}"/>
              </a:ext>
            </a:extLst>
          </p:cNvPr>
          <p:cNvSpPr txBox="1"/>
          <p:nvPr/>
        </p:nvSpPr>
        <p:spPr>
          <a:xfrm>
            <a:off x="705091" y="6473935"/>
            <a:ext cx="6759327" cy="42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STEM protocol on seed priming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0BD91860-A8C7-5A5A-085B-33BA9EDE1FAD}"/>
              </a:ext>
            </a:extLst>
          </p:cNvPr>
          <p:cNvSpPr txBox="1"/>
          <p:nvPr/>
        </p:nvSpPr>
        <p:spPr>
          <a:xfrm>
            <a:off x="-281484" y="1703626"/>
            <a:ext cx="2620368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PrimSeedPower</a:t>
            </a:r>
          </a:p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CA24156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2B72CF8-2679-7121-64DD-EB89F4D3E397}"/>
              </a:ext>
            </a:extLst>
          </p:cNvPr>
          <p:cNvSpPr txBox="1"/>
          <p:nvPr/>
        </p:nvSpPr>
        <p:spPr>
          <a:xfrm>
            <a:off x="1580925" y="7676633"/>
            <a:ext cx="5198120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Fascination of Plants day | </a:t>
            </a:r>
            <a:r>
              <a:rPr lang="en-US" sz="15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FoPD</a:t>
            </a:r>
            <a:r>
              <a:rPr lang="en-US" sz="1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685679977"/>
      </p:ext>
    </p:extLst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0"/>
          </a:xfrm>
          <a:prstGeom prst="rect">
            <a:avLst/>
          </a:prstGeom>
          <a:solidFill>
            <a:srgbClr val="2E8B57"/>
          </a:solidFill>
          <a:ln>
            <a:solidFill>
              <a:srgbClr val="2E8B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FFFFFF"/>
                </a:solidFill>
              </a:rPr>
              <a:t>Teacher note: correct terminology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0B3D6D"/>
                </a:solidFill>
              </a:defRPr>
            </a:pPr>
            <a:r>
              <a:t>Dry seeds are the control; hydropriming is a treatment.</a:t>
            </a:r>
          </a:p>
          <a:p>
            <a:pPr>
              <a:defRPr sz="2200">
                <a:solidFill>
                  <a:srgbClr val="0B3D6D"/>
                </a:solidFill>
              </a:defRPr>
            </a:pPr>
            <a:r>
              <a:t>Chamomile tea is plant-extract priming, not biopriming.</a:t>
            </a:r>
          </a:p>
          <a:p>
            <a:pPr>
              <a:defRPr sz="2200">
                <a:solidFill>
                  <a:srgbClr val="0B3D6D"/>
                </a:solidFill>
              </a:defRPr>
            </a:pPr>
            <a:r>
              <a:t>Priming must stop before radicle protrusion.</a:t>
            </a:r>
          </a:p>
          <a:p>
            <a:pPr>
              <a:defRPr sz="2200">
                <a:solidFill>
                  <a:srgbClr val="0B3D6D"/>
                </a:solidFill>
              </a:defRPr>
            </a:pPr>
            <a:r>
              <a:t>Mild salt priming may prepare stress-response pathways, but high salt is harmful.</a:t>
            </a:r>
          </a:p>
          <a:p>
            <a:pPr>
              <a:defRPr sz="2200">
                <a:solidFill>
                  <a:srgbClr val="0B3D6D"/>
                </a:solidFill>
              </a:defRPr>
            </a:pPr>
            <a:r>
              <a:t>Run a small pilot first: seed species, priming time and salt level strongly affect results.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455</Words>
  <Application>Microsoft Office PowerPoint</Application>
  <PresentationFormat>Custom</PresentationFormat>
  <Paragraphs>92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Poppins Bold</vt:lpstr>
      <vt:lpstr>Calibri</vt:lpstr>
      <vt:lpstr>Bobby Jones</vt:lpstr>
      <vt:lpstr>Aptos</vt:lpstr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the Plant Presentation</dc:title>
  <cp:lastModifiedBy>Maria Martins</cp:lastModifiedBy>
  <cp:revision>11</cp:revision>
  <dcterms:created xsi:type="dcterms:W3CDTF">2006-08-16T00:00:00Z</dcterms:created>
  <dcterms:modified xsi:type="dcterms:W3CDTF">2026-05-12T07:10:06Z</dcterms:modified>
  <dc:identifier>DAHJWDCFg0c</dc:identifier>
</cp:coreProperties>
</file>